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302" r:id="rId2"/>
    <p:sldId id="316" r:id="rId3"/>
    <p:sldId id="306" r:id="rId4"/>
    <p:sldId id="303" r:id="rId5"/>
    <p:sldId id="336" r:id="rId6"/>
    <p:sldId id="296" r:id="rId7"/>
    <p:sldId id="297" r:id="rId8"/>
    <p:sldId id="304" r:id="rId9"/>
    <p:sldId id="298" r:id="rId10"/>
    <p:sldId id="264" r:id="rId11"/>
    <p:sldId id="310" r:id="rId12"/>
    <p:sldId id="309" r:id="rId13"/>
    <p:sldId id="317" r:id="rId14"/>
    <p:sldId id="319" r:id="rId15"/>
    <p:sldId id="321" r:id="rId16"/>
    <p:sldId id="334" r:id="rId17"/>
    <p:sldId id="335" r:id="rId18"/>
    <p:sldId id="313" r:id="rId19"/>
    <p:sldId id="332" r:id="rId20"/>
    <p:sldId id="320" r:id="rId21"/>
    <p:sldId id="311" r:id="rId22"/>
    <p:sldId id="333" r:id="rId23"/>
    <p:sldId id="331" r:id="rId24"/>
    <p:sldId id="312" r:id="rId25"/>
    <p:sldId id="330" r:id="rId26"/>
    <p:sldId id="323" r:id="rId27"/>
    <p:sldId id="322" r:id="rId28"/>
    <p:sldId id="337" r:id="rId29"/>
    <p:sldId id="318" r:id="rId30"/>
    <p:sldId id="324" r:id="rId31"/>
    <p:sldId id="325" r:id="rId32"/>
    <p:sldId id="326" r:id="rId33"/>
    <p:sldId id="327" r:id="rId34"/>
    <p:sldId id="328" r:id="rId35"/>
    <p:sldId id="329" r:id="rId36"/>
    <p:sldId id="338" r:id="rId37"/>
    <p:sldId id="339" r:id="rId3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385D"/>
    <a:srgbClr val="66FFFF"/>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Designformatvorlage 1 - Akz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16DA210-FB5B-4158-B5E0-FEB733F419BA}" styleName="Helle Formatvorlag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75DCB02-9BB8-47FD-8907-85C794F793BA}" styleName="Designformatvorlage 1 - Akz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Designformatvorlage 1 - Akz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Designformatvorlage 1 - Akz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8799B23B-EC83-4686-B30A-512413B5E67A}" styleName="Helle Formatvorlage 3 - Akz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06799F8-075E-4A3A-A7F6-7FBC6576F1A4}" styleName="Designformatvorlage 2 - Akz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25E5076-3810-47DD-B79F-674D7AD40C01}" styleName="Dunkle Formatvorlage 1 - Akz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unkle Formatvorlag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unkle Formatvorlag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ittlere Formatvorlag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Helle Formatvorlage 1 - Akz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12C8C85-51F0-491E-9774-3900AFEF0FD7}" styleName="Helle Formatvorlage 2 - Akz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Helle Formatvorlage 3 - Akz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3" autoAdjust="0"/>
    <p:restoredTop sz="94660"/>
  </p:normalViewPr>
  <p:slideViewPr>
    <p:cSldViewPr snapToGrid="0">
      <p:cViewPr varScale="1">
        <p:scale>
          <a:sx n="79" d="100"/>
          <a:sy n="79" d="100"/>
        </p:scale>
        <p:origin x="120" y="2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9E7F4A-9A46-4E1A-9383-A38895BC4852}" type="datetimeFigureOut">
              <a:rPr lang="de-DE" smtClean="0"/>
              <a:t>14.05.2025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D64596-072A-4E79-9412-2CF96BBA2E9B}" type="slidenum">
              <a:rPr lang="de-DE" smtClean="0"/>
              <a:t>‹Nr.›</a:t>
            </a:fld>
            <a:endParaRPr lang="de-DE"/>
          </a:p>
        </p:txBody>
      </p:sp>
    </p:spTree>
    <p:extLst>
      <p:ext uri="{BB962C8B-B14F-4D97-AF65-F5344CB8AC3E}">
        <p14:creationId xmlns:p14="http://schemas.microsoft.com/office/powerpoint/2010/main" val="2804046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-aus Zeitgründen nicht möglich alle Fragen und Antworten hier vorzustellen, wenn auch sehr spannend</a:t>
            </a:r>
          </a:p>
          <a:p>
            <a:r>
              <a:rPr lang="de-DE" dirty="0"/>
              <a:t>-exemplarisch einige Beispiele herausgepickt um zu zeigen wie wir die Fragen ausgewertet haben </a:t>
            </a:r>
          </a:p>
          <a:p>
            <a:r>
              <a:rPr lang="de-DE" dirty="0"/>
              <a:t>-die komplette Auswertung werden wir auf unserer Homepage veröffentlichen und im Infoverteiler Klimaanpassung</a:t>
            </a:r>
          </a:p>
        </p:txBody>
      </p:sp>
      <p:sp>
        <p:nvSpPr>
          <p:cNvPr id="4" name="Foliennummernplatzhalter 3"/>
          <p:cNvSpPr>
            <a:spLocks noGrp="1"/>
          </p:cNvSpPr>
          <p:nvPr>
            <p:ph type="sldNum" sz="quarter" idx="5"/>
          </p:nvPr>
        </p:nvSpPr>
        <p:spPr/>
        <p:txBody>
          <a:bodyPr/>
          <a:lstStyle/>
          <a:p>
            <a:fld id="{8D75D106-2580-4D6C-95B9-47CC51D604D1}" type="slidenum">
              <a:rPr lang="de-DE" smtClean="0"/>
              <a:t>1</a:t>
            </a:fld>
            <a:endParaRPr lang="de-DE"/>
          </a:p>
        </p:txBody>
      </p:sp>
    </p:spTree>
    <p:extLst>
      <p:ext uri="{BB962C8B-B14F-4D97-AF65-F5344CB8AC3E}">
        <p14:creationId xmlns:p14="http://schemas.microsoft.com/office/powerpoint/2010/main" val="1591164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-aus Zeitgründen nicht möglich alle Fragen und Antworten hier vorzustellen, wenn auch sehr spannend</a:t>
            </a:r>
          </a:p>
          <a:p>
            <a:r>
              <a:rPr lang="de-DE" dirty="0"/>
              <a:t>-exemplarisch einige Beispiele herausgepickt um zu zeigen wie wir die Fragen ausgewertet haben </a:t>
            </a:r>
          </a:p>
          <a:p>
            <a:r>
              <a:rPr lang="de-DE" dirty="0"/>
              <a:t>-die komplette Auswertung werden wir auf unserer Homepage veröffentlichen und im Infoverteiler Klimaanpassung</a:t>
            </a:r>
          </a:p>
        </p:txBody>
      </p:sp>
      <p:sp>
        <p:nvSpPr>
          <p:cNvPr id="4" name="Foliennummernplatzhalter 3"/>
          <p:cNvSpPr>
            <a:spLocks noGrp="1"/>
          </p:cNvSpPr>
          <p:nvPr>
            <p:ph type="sldNum" sz="quarter" idx="5"/>
          </p:nvPr>
        </p:nvSpPr>
        <p:spPr/>
        <p:txBody>
          <a:bodyPr/>
          <a:lstStyle/>
          <a:p>
            <a:fld id="{8D75D106-2580-4D6C-95B9-47CC51D604D1}" type="slidenum">
              <a:rPr lang="de-DE" smtClean="0"/>
              <a:t>2</a:t>
            </a:fld>
            <a:endParaRPr lang="de-DE"/>
          </a:p>
        </p:txBody>
      </p:sp>
    </p:spTree>
    <p:extLst>
      <p:ext uri="{BB962C8B-B14F-4D97-AF65-F5344CB8AC3E}">
        <p14:creationId xmlns:p14="http://schemas.microsoft.com/office/powerpoint/2010/main" val="3252546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2245B2-AC4D-49CD-AFF4-397AADA28C57}"/>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CF53127E-E431-4E6A-A4E5-23BD99D17D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4DF1C3F9-521B-4CCE-956F-E05AE1F4137D}"/>
              </a:ext>
            </a:extLst>
          </p:cNvPr>
          <p:cNvSpPr>
            <a:spLocks noGrp="1"/>
          </p:cNvSpPr>
          <p:nvPr>
            <p:ph type="dt" sz="half" idx="10"/>
          </p:nvPr>
        </p:nvSpPr>
        <p:spPr/>
        <p:txBody>
          <a:bodyPr/>
          <a:lstStyle/>
          <a:p>
            <a:fld id="{DF1EE5CF-876E-4B8C-91DB-279FE4B03BD1}" type="datetimeFigureOut">
              <a:rPr lang="de-DE" smtClean="0"/>
              <a:t>14.05.2025</a:t>
            </a:fld>
            <a:endParaRPr lang="de-DE"/>
          </a:p>
        </p:txBody>
      </p:sp>
      <p:sp>
        <p:nvSpPr>
          <p:cNvPr id="5" name="Fußzeilenplatzhalter 4">
            <a:extLst>
              <a:ext uri="{FF2B5EF4-FFF2-40B4-BE49-F238E27FC236}">
                <a16:creationId xmlns:a16="http://schemas.microsoft.com/office/drawing/2014/main" id="{2697813B-3C38-4AA5-83EC-EDA842A7CD4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24BF2A7-B74D-45AF-9A81-C3F3AD9C4D35}"/>
              </a:ext>
            </a:extLst>
          </p:cNvPr>
          <p:cNvSpPr>
            <a:spLocks noGrp="1"/>
          </p:cNvSpPr>
          <p:nvPr>
            <p:ph type="sldNum" sz="quarter" idx="12"/>
          </p:nvPr>
        </p:nvSpPr>
        <p:spPr/>
        <p:txBody>
          <a:bodyPr/>
          <a:lstStyle/>
          <a:p>
            <a:fld id="{CB0B6425-A9D6-4DAE-BAD3-C0B023DF5330}" type="slidenum">
              <a:rPr lang="de-DE" smtClean="0"/>
              <a:t>‹Nr.›</a:t>
            </a:fld>
            <a:endParaRPr lang="de-DE"/>
          </a:p>
        </p:txBody>
      </p:sp>
    </p:spTree>
    <p:extLst>
      <p:ext uri="{BB962C8B-B14F-4D97-AF65-F5344CB8AC3E}">
        <p14:creationId xmlns:p14="http://schemas.microsoft.com/office/powerpoint/2010/main" val="3391028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4ED889-F5CD-46CE-BA38-6D3F290BDAC6}"/>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00688B57-093F-433C-801B-4E396FC6BABA}"/>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D544B3E-FD8F-4CFD-B474-F45CE287181E}"/>
              </a:ext>
            </a:extLst>
          </p:cNvPr>
          <p:cNvSpPr>
            <a:spLocks noGrp="1"/>
          </p:cNvSpPr>
          <p:nvPr>
            <p:ph type="dt" sz="half" idx="10"/>
          </p:nvPr>
        </p:nvSpPr>
        <p:spPr/>
        <p:txBody>
          <a:bodyPr/>
          <a:lstStyle/>
          <a:p>
            <a:fld id="{DF1EE5CF-876E-4B8C-91DB-279FE4B03BD1}" type="datetimeFigureOut">
              <a:rPr lang="de-DE" smtClean="0"/>
              <a:t>14.05.2025</a:t>
            </a:fld>
            <a:endParaRPr lang="de-DE"/>
          </a:p>
        </p:txBody>
      </p:sp>
      <p:sp>
        <p:nvSpPr>
          <p:cNvPr id="5" name="Fußzeilenplatzhalter 4">
            <a:extLst>
              <a:ext uri="{FF2B5EF4-FFF2-40B4-BE49-F238E27FC236}">
                <a16:creationId xmlns:a16="http://schemas.microsoft.com/office/drawing/2014/main" id="{DEDCC495-CE69-46A5-A79C-5D922A03564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C5FC42C-E61E-4CE8-AEB5-3D6853833D09}"/>
              </a:ext>
            </a:extLst>
          </p:cNvPr>
          <p:cNvSpPr>
            <a:spLocks noGrp="1"/>
          </p:cNvSpPr>
          <p:nvPr>
            <p:ph type="sldNum" sz="quarter" idx="12"/>
          </p:nvPr>
        </p:nvSpPr>
        <p:spPr/>
        <p:txBody>
          <a:bodyPr/>
          <a:lstStyle/>
          <a:p>
            <a:fld id="{CB0B6425-A9D6-4DAE-BAD3-C0B023DF5330}" type="slidenum">
              <a:rPr lang="de-DE" smtClean="0"/>
              <a:t>‹Nr.›</a:t>
            </a:fld>
            <a:endParaRPr lang="de-DE"/>
          </a:p>
        </p:txBody>
      </p:sp>
    </p:spTree>
    <p:extLst>
      <p:ext uri="{BB962C8B-B14F-4D97-AF65-F5344CB8AC3E}">
        <p14:creationId xmlns:p14="http://schemas.microsoft.com/office/powerpoint/2010/main" val="2337038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2D1470E8-8EFA-44F2-928B-2020ECF326A5}"/>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E3F34AF9-AB05-40B1-9A93-1FAF46A4154D}"/>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2B2B9FA-8CCF-43BA-ADCB-CF29CBDC99F6}"/>
              </a:ext>
            </a:extLst>
          </p:cNvPr>
          <p:cNvSpPr>
            <a:spLocks noGrp="1"/>
          </p:cNvSpPr>
          <p:nvPr>
            <p:ph type="dt" sz="half" idx="10"/>
          </p:nvPr>
        </p:nvSpPr>
        <p:spPr/>
        <p:txBody>
          <a:bodyPr/>
          <a:lstStyle/>
          <a:p>
            <a:fld id="{DF1EE5CF-876E-4B8C-91DB-279FE4B03BD1}" type="datetimeFigureOut">
              <a:rPr lang="de-DE" smtClean="0"/>
              <a:t>14.05.2025</a:t>
            </a:fld>
            <a:endParaRPr lang="de-DE"/>
          </a:p>
        </p:txBody>
      </p:sp>
      <p:sp>
        <p:nvSpPr>
          <p:cNvPr id="5" name="Fußzeilenplatzhalter 4">
            <a:extLst>
              <a:ext uri="{FF2B5EF4-FFF2-40B4-BE49-F238E27FC236}">
                <a16:creationId xmlns:a16="http://schemas.microsoft.com/office/drawing/2014/main" id="{BD08156B-E984-4ED7-AC37-7A32A622BC1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426B2FC-D15C-4317-8882-1FB15979AA5D}"/>
              </a:ext>
            </a:extLst>
          </p:cNvPr>
          <p:cNvSpPr>
            <a:spLocks noGrp="1"/>
          </p:cNvSpPr>
          <p:nvPr>
            <p:ph type="sldNum" sz="quarter" idx="12"/>
          </p:nvPr>
        </p:nvSpPr>
        <p:spPr/>
        <p:txBody>
          <a:bodyPr/>
          <a:lstStyle/>
          <a:p>
            <a:fld id="{CB0B6425-A9D6-4DAE-BAD3-C0B023DF5330}" type="slidenum">
              <a:rPr lang="de-DE" smtClean="0"/>
              <a:t>‹Nr.›</a:t>
            </a:fld>
            <a:endParaRPr lang="de-DE"/>
          </a:p>
        </p:txBody>
      </p:sp>
    </p:spTree>
    <p:extLst>
      <p:ext uri="{BB962C8B-B14F-4D97-AF65-F5344CB8AC3E}">
        <p14:creationId xmlns:p14="http://schemas.microsoft.com/office/powerpoint/2010/main" val="3148001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23EFCC-7C91-4241-A059-5FF51766FEE1}"/>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2647E376-7636-456F-AC6C-E2D9818D00CC}"/>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165D8A1-06B1-4D85-83A2-62BD4EE35635}"/>
              </a:ext>
            </a:extLst>
          </p:cNvPr>
          <p:cNvSpPr>
            <a:spLocks noGrp="1"/>
          </p:cNvSpPr>
          <p:nvPr>
            <p:ph type="dt" sz="half" idx="10"/>
          </p:nvPr>
        </p:nvSpPr>
        <p:spPr/>
        <p:txBody>
          <a:bodyPr/>
          <a:lstStyle/>
          <a:p>
            <a:fld id="{DF1EE5CF-876E-4B8C-91DB-279FE4B03BD1}" type="datetimeFigureOut">
              <a:rPr lang="de-DE" smtClean="0"/>
              <a:t>14.05.2025</a:t>
            </a:fld>
            <a:endParaRPr lang="de-DE"/>
          </a:p>
        </p:txBody>
      </p:sp>
      <p:sp>
        <p:nvSpPr>
          <p:cNvPr id="5" name="Fußzeilenplatzhalter 4">
            <a:extLst>
              <a:ext uri="{FF2B5EF4-FFF2-40B4-BE49-F238E27FC236}">
                <a16:creationId xmlns:a16="http://schemas.microsoft.com/office/drawing/2014/main" id="{B149A0CA-0E19-4C9F-920C-9E0780BE05B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FF478CB-6A7F-47B0-AF1A-F97E37570919}"/>
              </a:ext>
            </a:extLst>
          </p:cNvPr>
          <p:cNvSpPr>
            <a:spLocks noGrp="1"/>
          </p:cNvSpPr>
          <p:nvPr>
            <p:ph type="sldNum" sz="quarter" idx="12"/>
          </p:nvPr>
        </p:nvSpPr>
        <p:spPr/>
        <p:txBody>
          <a:bodyPr/>
          <a:lstStyle/>
          <a:p>
            <a:fld id="{CB0B6425-A9D6-4DAE-BAD3-C0B023DF5330}" type="slidenum">
              <a:rPr lang="de-DE" smtClean="0"/>
              <a:t>‹Nr.›</a:t>
            </a:fld>
            <a:endParaRPr lang="de-DE"/>
          </a:p>
        </p:txBody>
      </p:sp>
    </p:spTree>
    <p:extLst>
      <p:ext uri="{BB962C8B-B14F-4D97-AF65-F5344CB8AC3E}">
        <p14:creationId xmlns:p14="http://schemas.microsoft.com/office/powerpoint/2010/main" val="2152123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216230-670F-4FA8-B82F-D2FF51E9526D}"/>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ABFC7B86-37D6-418F-AEDE-C4CF6DD05C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D29243D8-1E3B-431F-BF18-2BEA0A155821}"/>
              </a:ext>
            </a:extLst>
          </p:cNvPr>
          <p:cNvSpPr>
            <a:spLocks noGrp="1"/>
          </p:cNvSpPr>
          <p:nvPr>
            <p:ph type="dt" sz="half" idx="10"/>
          </p:nvPr>
        </p:nvSpPr>
        <p:spPr/>
        <p:txBody>
          <a:bodyPr/>
          <a:lstStyle/>
          <a:p>
            <a:fld id="{DF1EE5CF-876E-4B8C-91DB-279FE4B03BD1}" type="datetimeFigureOut">
              <a:rPr lang="de-DE" smtClean="0"/>
              <a:t>14.05.2025</a:t>
            </a:fld>
            <a:endParaRPr lang="de-DE"/>
          </a:p>
        </p:txBody>
      </p:sp>
      <p:sp>
        <p:nvSpPr>
          <p:cNvPr id="5" name="Fußzeilenplatzhalter 4">
            <a:extLst>
              <a:ext uri="{FF2B5EF4-FFF2-40B4-BE49-F238E27FC236}">
                <a16:creationId xmlns:a16="http://schemas.microsoft.com/office/drawing/2014/main" id="{9A1D7205-3F1B-4AFA-9CF6-F8AD440E43E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A0C34C2-FCFF-4810-8037-CD70C14B91F9}"/>
              </a:ext>
            </a:extLst>
          </p:cNvPr>
          <p:cNvSpPr>
            <a:spLocks noGrp="1"/>
          </p:cNvSpPr>
          <p:nvPr>
            <p:ph type="sldNum" sz="quarter" idx="12"/>
          </p:nvPr>
        </p:nvSpPr>
        <p:spPr/>
        <p:txBody>
          <a:bodyPr/>
          <a:lstStyle/>
          <a:p>
            <a:fld id="{CB0B6425-A9D6-4DAE-BAD3-C0B023DF5330}" type="slidenum">
              <a:rPr lang="de-DE" smtClean="0"/>
              <a:t>‹Nr.›</a:t>
            </a:fld>
            <a:endParaRPr lang="de-DE"/>
          </a:p>
        </p:txBody>
      </p:sp>
    </p:spTree>
    <p:extLst>
      <p:ext uri="{BB962C8B-B14F-4D97-AF65-F5344CB8AC3E}">
        <p14:creationId xmlns:p14="http://schemas.microsoft.com/office/powerpoint/2010/main" val="2801215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CA6F63-D624-426F-83D4-21D6C2AD0476}"/>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F80C90A0-7BAD-4DB3-9BEA-33FF15BCAE0C}"/>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FD3840DD-C85F-4467-8CF3-544BC73B8348}"/>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EC830FAB-6BEA-4297-9B74-7F49A5FF8373}"/>
              </a:ext>
            </a:extLst>
          </p:cNvPr>
          <p:cNvSpPr>
            <a:spLocks noGrp="1"/>
          </p:cNvSpPr>
          <p:nvPr>
            <p:ph type="dt" sz="half" idx="10"/>
          </p:nvPr>
        </p:nvSpPr>
        <p:spPr/>
        <p:txBody>
          <a:bodyPr/>
          <a:lstStyle/>
          <a:p>
            <a:fld id="{DF1EE5CF-876E-4B8C-91DB-279FE4B03BD1}" type="datetimeFigureOut">
              <a:rPr lang="de-DE" smtClean="0"/>
              <a:t>14.05.2025</a:t>
            </a:fld>
            <a:endParaRPr lang="de-DE"/>
          </a:p>
        </p:txBody>
      </p:sp>
      <p:sp>
        <p:nvSpPr>
          <p:cNvPr id="6" name="Fußzeilenplatzhalter 5">
            <a:extLst>
              <a:ext uri="{FF2B5EF4-FFF2-40B4-BE49-F238E27FC236}">
                <a16:creationId xmlns:a16="http://schemas.microsoft.com/office/drawing/2014/main" id="{8AB39FAA-B557-4187-B758-E5749BDEF597}"/>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DD63B6E8-5BC9-4F87-9FD3-7D308A0DF335}"/>
              </a:ext>
            </a:extLst>
          </p:cNvPr>
          <p:cNvSpPr>
            <a:spLocks noGrp="1"/>
          </p:cNvSpPr>
          <p:nvPr>
            <p:ph type="sldNum" sz="quarter" idx="12"/>
          </p:nvPr>
        </p:nvSpPr>
        <p:spPr/>
        <p:txBody>
          <a:bodyPr/>
          <a:lstStyle/>
          <a:p>
            <a:fld id="{CB0B6425-A9D6-4DAE-BAD3-C0B023DF5330}" type="slidenum">
              <a:rPr lang="de-DE" smtClean="0"/>
              <a:t>‹Nr.›</a:t>
            </a:fld>
            <a:endParaRPr lang="de-DE"/>
          </a:p>
        </p:txBody>
      </p:sp>
    </p:spTree>
    <p:extLst>
      <p:ext uri="{BB962C8B-B14F-4D97-AF65-F5344CB8AC3E}">
        <p14:creationId xmlns:p14="http://schemas.microsoft.com/office/powerpoint/2010/main" val="3621304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E6F778-3E4F-4614-BFF9-4A7AEA23240F}"/>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4C84A643-0D32-41DC-BEE3-397863DDDB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1C9BC1F7-3A09-439E-9D66-1B19609471E8}"/>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698AE396-BAD5-4CB6-BBEC-0D656EC1BC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0A7418CB-8563-4591-93B7-90C8D7F4843C}"/>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4C20F09C-A15F-4377-91B5-83685181027C}"/>
              </a:ext>
            </a:extLst>
          </p:cNvPr>
          <p:cNvSpPr>
            <a:spLocks noGrp="1"/>
          </p:cNvSpPr>
          <p:nvPr>
            <p:ph type="dt" sz="half" idx="10"/>
          </p:nvPr>
        </p:nvSpPr>
        <p:spPr/>
        <p:txBody>
          <a:bodyPr/>
          <a:lstStyle/>
          <a:p>
            <a:fld id="{DF1EE5CF-876E-4B8C-91DB-279FE4B03BD1}" type="datetimeFigureOut">
              <a:rPr lang="de-DE" smtClean="0"/>
              <a:t>14.05.2025</a:t>
            </a:fld>
            <a:endParaRPr lang="de-DE"/>
          </a:p>
        </p:txBody>
      </p:sp>
      <p:sp>
        <p:nvSpPr>
          <p:cNvPr id="8" name="Fußzeilenplatzhalter 7">
            <a:extLst>
              <a:ext uri="{FF2B5EF4-FFF2-40B4-BE49-F238E27FC236}">
                <a16:creationId xmlns:a16="http://schemas.microsoft.com/office/drawing/2014/main" id="{C743A7BB-699E-41E4-8FAE-B5A54AB7C677}"/>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ED78DF16-69DA-48A4-BA0D-F1BC75082D04}"/>
              </a:ext>
            </a:extLst>
          </p:cNvPr>
          <p:cNvSpPr>
            <a:spLocks noGrp="1"/>
          </p:cNvSpPr>
          <p:nvPr>
            <p:ph type="sldNum" sz="quarter" idx="12"/>
          </p:nvPr>
        </p:nvSpPr>
        <p:spPr/>
        <p:txBody>
          <a:bodyPr/>
          <a:lstStyle/>
          <a:p>
            <a:fld id="{CB0B6425-A9D6-4DAE-BAD3-C0B023DF5330}" type="slidenum">
              <a:rPr lang="de-DE" smtClean="0"/>
              <a:t>‹Nr.›</a:t>
            </a:fld>
            <a:endParaRPr lang="de-DE"/>
          </a:p>
        </p:txBody>
      </p:sp>
    </p:spTree>
    <p:extLst>
      <p:ext uri="{BB962C8B-B14F-4D97-AF65-F5344CB8AC3E}">
        <p14:creationId xmlns:p14="http://schemas.microsoft.com/office/powerpoint/2010/main" val="302345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D5752C-4694-4630-843E-35BA0B746221}"/>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D07F3053-E7F8-43FC-BA61-BD161AEA5B80}"/>
              </a:ext>
            </a:extLst>
          </p:cNvPr>
          <p:cNvSpPr>
            <a:spLocks noGrp="1"/>
          </p:cNvSpPr>
          <p:nvPr>
            <p:ph type="dt" sz="half" idx="10"/>
          </p:nvPr>
        </p:nvSpPr>
        <p:spPr/>
        <p:txBody>
          <a:bodyPr/>
          <a:lstStyle/>
          <a:p>
            <a:fld id="{DF1EE5CF-876E-4B8C-91DB-279FE4B03BD1}" type="datetimeFigureOut">
              <a:rPr lang="de-DE" smtClean="0"/>
              <a:t>14.05.2025</a:t>
            </a:fld>
            <a:endParaRPr lang="de-DE"/>
          </a:p>
        </p:txBody>
      </p:sp>
      <p:sp>
        <p:nvSpPr>
          <p:cNvPr id="4" name="Fußzeilenplatzhalter 3">
            <a:extLst>
              <a:ext uri="{FF2B5EF4-FFF2-40B4-BE49-F238E27FC236}">
                <a16:creationId xmlns:a16="http://schemas.microsoft.com/office/drawing/2014/main" id="{DCE54D9D-EB11-4404-8C0D-C1C0026F65AA}"/>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0F32DEB8-5098-45DB-BE0D-896074CFBA90}"/>
              </a:ext>
            </a:extLst>
          </p:cNvPr>
          <p:cNvSpPr>
            <a:spLocks noGrp="1"/>
          </p:cNvSpPr>
          <p:nvPr>
            <p:ph type="sldNum" sz="quarter" idx="12"/>
          </p:nvPr>
        </p:nvSpPr>
        <p:spPr/>
        <p:txBody>
          <a:bodyPr/>
          <a:lstStyle/>
          <a:p>
            <a:fld id="{CB0B6425-A9D6-4DAE-BAD3-C0B023DF5330}" type="slidenum">
              <a:rPr lang="de-DE" smtClean="0"/>
              <a:t>‹Nr.›</a:t>
            </a:fld>
            <a:endParaRPr lang="de-DE"/>
          </a:p>
        </p:txBody>
      </p:sp>
    </p:spTree>
    <p:extLst>
      <p:ext uri="{BB962C8B-B14F-4D97-AF65-F5344CB8AC3E}">
        <p14:creationId xmlns:p14="http://schemas.microsoft.com/office/powerpoint/2010/main" val="2390940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51EC187-274E-4EA3-A0A0-8CA2F7112544}"/>
              </a:ext>
            </a:extLst>
          </p:cNvPr>
          <p:cNvSpPr>
            <a:spLocks noGrp="1"/>
          </p:cNvSpPr>
          <p:nvPr>
            <p:ph type="dt" sz="half" idx="10"/>
          </p:nvPr>
        </p:nvSpPr>
        <p:spPr/>
        <p:txBody>
          <a:bodyPr/>
          <a:lstStyle/>
          <a:p>
            <a:fld id="{DF1EE5CF-876E-4B8C-91DB-279FE4B03BD1}" type="datetimeFigureOut">
              <a:rPr lang="de-DE" smtClean="0"/>
              <a:t>14.05.2025</a:t>
            </a:fld>
            <a:endParaRPr lang="de-DE"/>
          </a:p>
        </p:txBody>
      </p:sp>
      <p:sp>
        <p:nvSpPr>
          <p:cNvPr id="3" name="Fußzeilenplatzhalter 2">
            <a:extLst>
              <a:ext uri="{FF2B5EF4-FFF2-40B4-BE49-F238E27FC236}">
                <a16:creationId xmlns:a16="http://schemas.microsoft.com/office/drawing/2014/main" id="{6B022436-3DEC-4FE8-95FB-68415893326C}"/>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7DC39193-C9FB-4245-9964-80F3A1735E5A}"/>
              </a:ext>
            </a:extLst>
          </p:cNvPr>
          <p:cNvSpPr>
            <a:spLocks noGrp="1"/>
          </p:cNvSpPr>
          <p:nvPr>
            <p:ph type="sldNum" sz="quarter" idx="12"/>
          </p:nvPr>
        </p:nvSpPr>
        <p:spPr/>
        <p:txBody>
          <a:bodyPr/>
          <a:lstStyle/>
          <a:p>
            <a:fld id="{CB0B6425-A9D6-4DAE-BAD3-C0B023DF5330}" type="slidenum">
              <a:rPr lang="de-DE" smtClean="0"/>
              <a:t>‹Nr.›</a:t>
            </a:fld>
            <a:endParaRPr lang="de-DE"/>
          </a:p>
        </p:txBody>
      </p:sp>
    </p:spTree>
    <p:extLst>
      <p:ext uri="{BB962C8B-B14F-4D97-AF65-F5344CB8AC3E}">
        <p14:creationId xmlns:p14="http://schemas.microsoft.com/office/powerpoint/2010/main" val="1423135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DDE0B0-D7AA-4E15-9126-1A982738232A}"/>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818FB269-EE65-4438-9A53-DA7B81CEA6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67ED998A-3B13-41A2-B5BD-79121F0C02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E2DE1A2C-A704-47A5-819A-3BDFD664FB30}"/>
              </a:ext>
            </a:extLst>
          </p:cNvPr>
          <p:cNvSpPr>
            <a:spLocks noGrp="1"/>
          </p:cNvSpPr>
          <p:nvPr>
            <p:ph type="dt" sz="half" idx="10"/>
          </p:nvPr>
        </p:nvSpPr>
        <p:spPr/>
        <p:txBody>
          <a:bodyPr/>
          <a:lstStyle/>
          <a:p>
            <a:fld id="{DF1EE5CF-876E-4B8C-91DB-279FE4B03BD1}" type="datetimeFigureOut">
              <a:rPr lang="de-DE" smtClean="0"/>
              <a:t>14.05.2025</a:t>
            </a:fld>
            <a:endParaRPr lang="de-DE"/>
          </a:p>
        </p:txBody>
      </p:sp>
      <p:sp>
        <p:nvSpPr>
          <p:cNvPr id="6" name="Fußzeilenplatzhalter 5">
            <a:extLst>
              <a:ext uri="{FF2B5EF4-FFF2-40B4-BE49-F238E27FC236}">
                <a16:creationId xmlns:a16="http://schemas.microsoft.com/office/drawing/2014/main" id="{3A17BFA4-1421-43CC-A22C-6072E35FB78F}"/>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CF87CBBF-7CF7-4D5E-8AA3-B406726749D2}"/>
              </a:ext>
            </a:extLst>
          </p:cNvPr>
          <p:cNvSpPr>
            <a:spLocks noGrp="1"/>
          </p:cNvSpPr>
          <p:nvPr>
            <p:ph type="sldNum" sz="quarter" idx="12"/>
          </p:nvPr>
        </p:nvSpPr>
        <p:spPr/>
        <p:txBody>
          <a:bodyPr/>
          <a:lstStyle/>
          <a:p>
            <a:fld id="{CB0B6425-A9D6-4DAE-BAD3-C0B023DF5330}" type="slidenum">
              <a:rPr lang="de-DE" smtClean="0"/>
              <a:t>‹Nr.›</a:t>
            </a:fld>
            <a:endParaRPr lang="de-DE"/>
          </a:p>
        </p:txBody>
      </p:sp>
    </p:spTree>
    <p:extLst>
      <p:ext uri="{BB962C8B-B14F-4D97-AF65-F5344CB8AC3E}">
        <p14:creationId xmlns:p14="http://schemas.microsoft.com/office/powerpoint/2010/main" val="3145735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DA99DD-9B35-4BE5-9D69-35EDD5363E06}"/>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EB06C9D9-091F-454B-92EA-AAA24CB418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A7861EDE-4B82-490E-ABE7-DA5F992D74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3533F71-BC9C-49BE-A963-2E6FF254B6F3}"/>
              </a:ext>
            </a:extLst>
          </p:cNvPr>
          <p:cNvSpPr>
            <a:spLocks noGrp="1"/>
          </p:cNvSpPr>
          <p:nvPr>
            <p:ph type="dt" sz="half" idx="10"/>
          </p:nvPr>
        </p:nvSpPr>
        <p:spPr/>
        <p:txBody>
          <a:bodyPr/>
          <a:lstStyle/>
          <a:p>
            <a:fld id="{DF1EE5CF-876E-4B8C-91DB-279FE4B03BD1}" type="datetimeFigureOut">
              <a:rPr lang="de-DE" smtClean="0"/>
              <a:t>14.05.2025</a:t>
            </a:fld>
            <a:endParaRPr lang="de-DE"/>
          </a:p>
        </p:txBody>
      </p:sp>
      <p:sp>
        <p:nvSpPr>
          <p:cNvPr id="6" name="Fußzeilenplatzhalter 5">
            <a:extLst>
              <a:ext uri="{FF2B5EF4-FFF2-40B4-BE49-F238E27FC236}">
                <a16:creationId xmlns:a16="http://schemas.microsoft.com/office/drawing/2014/main" id="{49A83114-371D-44D2-B1FD-E506A33856F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7D06E902-F54A-44F2-88F7-6D071C66B293}"/>
              </a:ext>
            </a:extLst>
          </p:cNvPr>
          <p:cNvSpPr>
            <a:spLocks noGrp="1"/>
          </p:cNvSpPr>
          <p:nvPr>
            <p:ph type="sldNum" sz="quarter" idx="12"/>
          </p:nvPr>
        </p:nvSpPr>
        <p:spPr/>
        <p:txBody>
          <a:bodyPr/>
          <a:lstStyle/>
          <a:p>
            <a:fld id="{CB0B6425-A9D6-4DAE-BAD3-C0B023DF5330}" type="slidenum">
              <a:rPr lang="de-DE" smtClean="0"/>
              <a:t>‹Nr.›</a:t>
            </a:fld>
            <a:endParaRPr lang="de-DE"/>
          </a:p>
        </p:txBody>
      </p:sp>
    </p:spTree>
    <p:extLst>
      <p:ext uri="{BB962C8B-B14F-4D97-AF65-F5344CB8AC3E}">
        <p14:creationId xmlns:p14="http://schemas.microsoft.com/office/powerpoint/2010/main" val="2570207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68108E2-A49E-491A-A9F0-BEEA19F423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FC4D8C30-56DB-41D7-91C6-87F487FCB3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BCC41CC-7C1E-418F-AA99-DBCF6E9840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1EE5CF-876E-4B8C-91DB-279FE4B03BD1}" type="datetimeFigureOut">
              <a:rPr lang="de-DE" smtClean="0"/>
              <a:t>14.05.2025</a:t>
            </a:fld>
            <a:endParaRPr lang="de-DE"/>
          </a:p>
        </p:txBody>
      </p:sp>
      <p:sp>
        <p:nvSpPr>
          <p:cNvPr id="5" name="Fußzeilenplatzhalter 4">
            <a:extLst>
              <a:ext uri="{FF2B5EF4-FFF2-40B4-BE49-F238E27FC236}">
                <a16:creationId xmlns:a16="http://schemas.microsoft.com/office/drawing/2014/main" id="{B17597DA-185A-4937-AFF0-3420B1C65E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7E61BF43-4093-4331-B926-F1AC3B58C2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0B6425-A9D6-4DAE-BAD3-C0B023DF5330}" type="slidenum">
              <a:rPr lang="de-DE" smtClean="0"/>
              <a:t>‹Nr.›</a:t>
            </a:fld>
            <a:endParaRPr lang="de-DE"/>
          </a:p>
        </p:txBody>
      </p:sp>
    </p:spTree>
    <p:extLst>
      <p:ext uri="{BB962C8B-B14F-4D97-AF65-F5344CB8AC3E}">
        <p14:creationId xmlns:p14="http://schemas.microsoft.com/office/powerpoint/2010/main" val="11206798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EA5B01-99C9-CF90-CE80-8A582870867C}"/>
              </a:ext>
            </a:extLst>
          </p:cNvPr>
          <p:cNvSpPr>
            <a:spLocks noGrp="1"/>
          </p:cNvSpPr>
          <p:nvPr>
            <p:ph type="title"/>
          </p:nvPr>
        </p:nvSpPr>
        <p:spPr>
          <a:xfrm>
            <a:off x="1087221" y="2430607"/>
            <a:ext cx="10017558" cy="1325563"/>
          </a:xfrm>
        </p:spPr>
        <p:txBody>
          <a:bodyPr/>
          <a:lstStyle/>
          <a:p>
            <a:pPr algn="ctr"/>
            <a:r>
              <a:rPr lang="de-DE" dirty="0"/>
              <a:t>Onlinebefragung Klimaanpassung - Ergebnisse</a:t>
            </a:r>
            <a:endParaRPr lang="de-DE" dirty="0">
              <a:solidFill>
                <a:srgbClr val="002E55"/>
              </a:solidFill>
            </a:endParaRPr>
          </a:p>
        </p:txBody>
      </p:sp>
      <p:pic>
        <p:nvPicPr>
          <p:cNvPr id="9" name="Inhaltsplatzhalter 8" descr="Ein Bild, das Text, Grafiken, Grafikdesign, Schrift enthält.&#10;&#10;Automatisch generierte Beschreibung">
            <a:extLst>
              <a:ext uri="{FF2B5EF4-FFF2-40B4-BE49-F238E27FC236}">
                <a16:creationId xmlns:a16="http://schemas.microsoft.com/office/drawing/2014/main" id="{F426DB4B-D1F6-776F-1BB1-B9674462AEF6}"/>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tretch>
            <a:fillRect/>
          </a:stretch>
        </p:blipFill>
        <p:spPr>
          <a:xfrm>
            <a:off x="10595728" y="0"/>
            <a:ext cx="1596272" cy="1793412"/>
          </a:xfrm>
        </p:spPr>
      </p:pic>
      <p:sp>
        <p:nvSpPr>
          <p:cNvPr id="10" name="Inhaltsplatzhalter 2">
            <a:extLst>
              <a:ext uri="{FF2B5EF4-FFF2-40B4-BE49-F238E27FC236}">
                <a16:creationId xmlns:a16="http://schemas.microsoft.com/office/drawing/2014/main" id="{10EBD96A-9143-9ABC-0969-21B0DAC52CA3}"/>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e-DE" dirty="0">
              <a:solidFill>
                <a:srgbClr val="002E55"/>
              </a:solidFill>
            </a:endParaRPr>
          </a:p>
          <a:p>
            <a:endParaRPr lang="de-DE" dirty="0">
              <a:solidFill>
                <a:srgbClr val="002E55"/>
              </a:solidFill>
            </a:endParaRPr>
          </a:p>
          <a:p>
            <a:endParaRPr lang="de-DE" dirty="0">
              <a:solidFill>
                <a:srgbClr val="002E55"/>
              </a:solidFill>
            </a:endParaRPr>
          </a:p>
          <a:p>
            <a:endParaRPr lang="de-DE" dirty="0">
              <a:solidFill>
                <a:srgbClr val="002E55"/>
              </a:solidFill>
            </a:endParaRPr>
          </a:p>
          <a:p>
            <a:pPr marL="0" indent="0">
              <a:buNone/>
            </a:pPr>
            <a:endParaRPr lang="de-DE" dirty="0">
              <a:solidFill>
                <a:srgbClr val="002E55"/>
              </a:solidFill>
            </a:endParaRPr>
          </a:p>
        </p:txBody>
      </p:sp>
      <p:sp>
        <p:nvSpPr>
          <p:cNvPr id="12" name="Rechteck 7">
            <a:extLst>
              <a:ext uri="{FF2B5EF4-FFF2-40B4-BE49-F238E27FC236}">
                <a16:creationId xmlns:a16="http://schemas.microsoft.com/office/drawing/2014/main" id="{61E88688-D633-4F74-4A08-169FDCCE2AC4}"/>
              </a:ext>
            </a:extLst>
          </p:cNvPr>
          <p:cNvSpPr/>
          <p:nvPr/>
        </p:nvSpPr>
        <p:spPr>
          <a:xfrm>
            <a:off x="0" y="6356350"/>
            <a:ext cx="12220281" cy="526833"/>
          </a:xfrm>
          <a:custGeom>
            <a:avLst/>
            <a:gdLst>
              <a:gd name="connsiteX0" fmla="*/ 0 w 12192001"/>
              <a:gd name="connsiteY0" fmla="*/ 0 h 325971"/>
              <a:gd name="connsiteX1" fmla="*/ 12192001 w 12192001"/>
              <a:gd name="connsiteY1" fmla="*/ 0 h 325971"/>
              <a:gd name="connsiteX2" fmla="*/ 12192001 w 12192001"/>
              <a:gd name="connsiteY2" fmla="*/ 325971 h 325971"/>
              <a:gd name="connsiteX3" fmla="*/ 0 w 12192001"/>
              <a:gd name="connsiteY3" fmla="*/ 325971 h 325971"/>
              <a:gd name="connsiteX4" fmla="*/ 0 w 12192001"/>
              <a:gd name="connsiteY4" fmla="*/ 0 h 325971"/>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220281"/>
              <a:gd name="connsiteY0" fmla="*/ 51695 h 519068"/>
              <a:gd name="connsiteX1" fmla="*/ 12220281 w 12220281"/>
              <a:gd name="connsiteY1" fmla="*/ 4561 h 519068"/>
              <a:gd name="connsiteX2" fmla="*/ 12192001 w 12220281"/>
              <a:gd name="connsiteY2" fmla="*/ 519068 h 519068"/>
              <a:gd name="connsiteX3" fmla="*/ 0 w 12220281"/>
              <a:gd name="connsiteY3" fmla="*/ 519068 h 519068"/>
              <a:gd name="connsiteX4" fmla="*/ 0 w 12220281"/>
              <a:gd name="connsiteY4" fmla="*/ 51695 h 519068"/>
              <a:gd name="connsiteX0" fmla="*/ 0 w 12220281"/>
              <a:gd name="connsiteY0" fmla="*/ 59460 h 526833"/>
              <a:gd name="connsiteX1" fmla="*/ 8144760 w 12220281"/>
              <a:gd name="connsiteY1" fmla="*/ 295876 h 526833"/>
              <a:gd name="connsiteX2" fmla="*/ 12220281 w 12220281"/>
              <a:gd name="connsiteY2" fmla="*/ 12326 h 526833"/>
              <a:gd name="connsiteX3" fmla="*/ 12192001 w 12220281"/>
              <a:gd name="connsiteY3" fmla="*/ 526833 h 526833"/>
              <a:gd name="connsiteX4" fmla="*/ 0 w 12220281"/>
              <a:gd name="connsiteY4" fmla="*/ 526833 h 526833"/>
              <a:gd name="connsiteX5" fmla="*/ 0 w 12220281"/>
              <a:gd name="connsiteY5" fmla="*/ 59460 h 52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20281" h="526833">
                <a:moveTo>
                  <a:pt x="0" y="59460"/>
                </a:moveTo>
                <a:cubicBezTo>
                  <a:pt x="1357460" y="-23025"/>
                  <a:pt x="6108047" y="303732"/>
                  <a:pt x="8144760" y="295876"/>
                </a:cubicBezTo>
                <a:cubicBezTo>
                  <a:pt x="10181473" y="288020"/>
                  <a:pt x="11545741" y="-70158"/>
                  <a:pt x="12220281" y="12326"/>
                </a:cubicBezTo>
                <a:lnTo>
                  <a:pt x="12192001" y="526833"/>
                </a:lnTo>
                <a:lnTo>
                  <a:pt x="0" y="526833"/>
                </a:lnTo>
                <a:lnTo>
                  <a:pt x="0" y="59460"/>
                </a:lnTo>
                <a:close/>
              </a:path>
            </a:pathLst>
          </a:custGeom>
          <a:solidFill>
            <a:srgbClr val="10B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liennummernplatzhalter 3">
            <a:extLst>
              <a:ext uri="{FF2B5EF4-FFF2-40B4-BE49-F238E27FC236}">
                <a16:creationId xmlns:a16="http://schemas.microsoft.com/office/drawing/2014/main" id="{5E11651D-5DF1-7E8D-8FB0-C7A8E37FFE35}"/>
              </a:ext>
            </a:extLst>
          </p:cNvPr>
          <p:cNvSpPr>
            <a:spLocks noGrp="1"/>
          </p:cNvSpPr>
          <p:nvPr>
            <p:ph type="sldNum" sz="quarter" idx="12"/>
          </p:nvPr>
        </p:nvSpPr>
        <p:spPr>
          <a:xfrm>
            <a:off x="11231249" y="6384631"/>
            <a:ext cx="542826" cy="365125"/>
          </a:xfrm>
        </p:spPr>
        <p:txBody>
          <a:bodyPr/>
          <a:lstStyle/>
          <a:p>
            <a:fld id="{C2405744-A29E-4934-8C45-CBA599106AB2}" type="slidenum">
              <a:rPr lang="de-DE" smtClean="0">
                <a:solidFill>
                  <a:schemeClr val="bg1"/>
                </a:solidFill>
              </a:rPr>
              <a:t>1</a:t>
            </a:fld>
            <a:endParaRPr lang="de-DE">
              <a:solidFill>
                <a:schemeClr val="bg1"/>
              </a:solidFill>
            </a:endParaRPr>
          </a:p>
        </p:txBody>
      </p:sp>
      <p:sp>
        <p:nvSpPr>
          <p:cNvPr id="6" name="Sehne 5">
            <a:extLst>
              <a:ext uri="{FF2B5EF4-FFF2-40B4-BE49-F238E27FC236}">
                <a16:creationId xmlns:a16="http://schemas.microsoft.com/office/drawing/2014/main" id="{92AC079B-0B1A-229D-3F82-1ED3220EAB75}"/>
              </a:ext>
            </a:extLst>
          </p:cNvPr>
          <p:cNvSpPr/>
          <p:nvPr/>
        </p:nvSpPr>
        <p:spPr>
          <a:xfrm rot="6586289">
            <a:off x="50912" y="6476590"/>
            <a:ext cx="416069" cy="619734"/>
          </a:xfrm>
          <a:prstGeom prst="chord">
            <a:avLst/>
          </a:prstGeom>
          <a:solidFill>
            <a:srgbClr val="85BC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Sehne 4">
            <a:extLst>
              <a:ext uri="{FF2B5EF4-FFF2-40B4-BE49-F238E27FC236}">
                <a16:creationId xmlns:a16="http://schemas.microsoft.com/office/drawing/2014/main" id="{962B2013-8BF4-975E-05D7-D0F44318A5A2}"/>
              </a:ext>
            </a:extLst>
          </p:cNvPr>
          <p:cNvSpPr/>
          <p:nvPr/>
        </p:nvSpPr>
        <p:spPr>
          <a:xfrm rot="13630274">
            <a:off x="-182014" y="6179041"/>
            <a:ext cx="345172" cy="919158"/>
          </a:xfrm>
          <a:prstGeom prst="chord">
            <a:avLst>
              <a:gd name="adj1" fmla="val 2700000"/>
              <a:gd name="adj2" fmla="val 13550198"/>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362625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02CAC0-044C-4601-8477-A46CDA390053}"/>
              </a:ext>
            </a:extLst>
          </p:cNvPr>
          <p:cNvSpPr>
            <a:spLocks noGrp="1"/>
          </p:cNvSpPr>
          <p:nvPr>
            <p:ph type="title"/>
          </p:nvPr>
        </p:nvSpPr>
        <p:spPr>
          <a:xfrm>
            <a:off x="838200" y="567256"/>
            <a:ext cx="10515600" cy="1325563"/>
          </a:xfrm>
        </p:spPr>
        <p:txBody>
          <a:bodyPr>
            <a:noAutofit/>
          </a:bodyPr>
          <a:lstStyle/>
          <a:p>
            <a:pPr algn="ctr"/>
            <a:r>
              <a:rPr lang="de-DE" sz="2800" dirty="0">
                <a:solidFill>
                  <a:srgbClr val="0C385D"/>
                </a:solidFill>
              </a:rPr>
              <a:t>Häufige Kommentare: Der Klimawandel kann sich auf die menschliche Gesundheit auswirken. Welche der folgenden Auswirkungen haben Sie bereits persönlich gespürt? </a:t>
            </a:r>
            <a:br>
              <a:rPr lang="de-DE" sz="3200" dirty="0"/>
            </a:br>
            <a:r>
              <a:rPr lang="de-DE" sz="2000" b="1" dirty="0"/>
              <a:t> </a:t>
            </a:r>
            <a:r>
              <a:rPr lang="de-DE" sz="1600" b="1" dirty="0"/>
              <a:t>N= 637</a:t>
            </a:r>
            <a:endParaRPr lang="de-DE" sz="3200" b="1" dirty="0"/>
          </a:p>
        </p:txBody>
      </p:sp>
      <p:sp>
        <p:nvSpPr>
          <p:cNvPr id="4" name="Rechteck 3">
            <a:extLst>
              <a:ext uri="{FF2B5EF4-FFF2-40B4-BE49-F238E27FC236}">
                <a16:creationId xmlns:a16="http://schemas.microsoft.com/office/drawing/2014/main" id="{60D9C89E-947E-40E2-A62D-9E97DDD37F2F}"/>
              </a:ext>
            </a:extLst>
          </p:cNvPr>
          <p:cNvSpPr/>
          <p:nvPr/>
        </p:nvSpPr>
        <p:spPr>
          <a:xfrm>
            <a:off x="838200" y="2287514"/>
            <a:ext cx="11027735" cy="3693319"/>
          </a:xfrm>
          <a:prstGeom prst="rect">
            <a:avLst/>
          </a:prstGeom>
        </p:spPr>
        <p:txBody>
          <a:bodyPr wrap="square">
            <a:spAutoFit/>
          </a:bodyPr>
          <a:lstStyle/>
          <a:p>
            <a:r>
              <a:rPr lang="de-DE" b="1" dirty="0"/>
              <a:t>Kommentare: </a:t>
            </a:r>
          </a:p>
          <a:p>
            <a:endParaRPr lang="de-DE" b="1" dirty="0"/>
          </a:p>
          <a:p>
            <a:pPr marL="285750" indent="-285750">
              <a:buFont typeface="Arial" panose="020B0604020202020204" pitchFamily="34" charset="0"/>
              <a:buChar char="•"/>
            </a:pPr>
            <a:r>
              <a:rPr lang="de-DE" dirty="0"/>
              <a:t>Erhöhter Aufwand für einen wirksamen Sonnenschutz (ständiges Eincremen, Kopfbedeckungen), Vermeidung überhitzter Gegenden, dadurch eingeschränkte Flexibilität bei Freizeitplanung.</a:t>
            </a:r>
          </a:p>
          <a:p>
            <a:pPr marL="285750" indent="-285750">
              <a:buFont typeface="Arial" panose="020B0604020202020204" pitchFamily="34" charset="0"/>
              <a:buChar char="•"/>
            </a:pPr>
            <a:r>
              <a:rPr lang="de-DE" b="1" dirty="0"/>
              <a:t>Abgeschlagenheit </a:t>
            </a:r>
            <a:r>
              <a:rPr lang="de-DE" dirty="0"/>
              <a:t>durch den andauernden Regen</a:t>
            </a:r>
          </a:p>
          <a:p>
            <a:pPr marL="285750" indent="-285750">
              <a:buFont typeface="Arial" panose="020B0604020202020204" pitchFamily="34" charset="0"/>
              <a:buChar char="•"/>
            </a:pPr>
            <a:r>
              <a:rPr lang="de-DE" dirty="0"/>
              <a:t>Abgeschlagenheit wegen großer Temperaturschwankungen</a:t>
            </a:r>
          </a:p>
          <a:p>
            <a:pPr marL="285750" indent="-285750">
              <a:buFont typeface="Arial" panose="020B0604020202020204" pitchFamily="34" charset="0"/>
              <a:buChar char="•"/>
            </a:pPr>
            <a:r>
              <a:rPr lang="de-DE" dirty="0"/>
              <a:t>Urlaub in Waldgegenden, Bergen und Flachland sind durch Erhöhung der Temperaturen anstrengender</a:t>
            </a:r>
          </a:p>
          <a:p>
            <a:pPr marL="285750" indent="-285750">
              <a:buFont typeface="Arial" panose="020B0604020202020204" pitchFamily="34" charset="0"/>
              <a:buChar char="•"/>
            </a:pPr>
            <a:r>
              <a:rPr lang="de-DE" b="1" dirty="0"/>
              <a:t>Alle zwei Wochen krank</a:t>
            </a:r>
          </a:p>
          <a:p>
            <a:pPr marL="285750" indent="-285750">
              <a:buFont typeface="Arial" panose="020B0604020202020204" pitchFamily="34" charset="0"/>
              <a:buChar char="•"/>
            </a:pPr>
            <a:r>
              <a:rPr lang="de-DE" dirty="0"/>
              <a:t>Ausbreitung Wohnraum Zecken</a:t>
            </a:r>
          </a:p>
          <a:p>
            <a:pPr marL="285750" indent="-285750">
              <a:buFont typeface="Arial" panose="020B0604020202020204" pitchFamily="34" charset="0"/>
              <a:buChar char="•"/>
            </a:pPr>
            <a:r>
              <a:rPr lang="de-DE" dirty="0"/>
              <a:t>Zukunftssorgen für unsere Kinder und Enkel</a:t>
            </a:r>
          </a:p>
          <a:p>
            <a:pPr marL="285750" indent="-285750">
              <a:buFont typeface="Arial" panose="020B0604020202020204" pitchFamily="34" charset="0"/>
              <a:buChar char="•"/>
            </a:pPr>
            <a:r>
              <a:rPr lang="de-DE" b="1" dirty="0"/>
              <a:t>Sonnenallergie</a:t>
            </a:r>
          </a:p>
          <a:p>
            <a:pPr marL="285750" indent="-285750">
              <a:buFont typeface="Arial" panose="020B0604020202020204" pitchFamily="34" charset="0"/>
              <a:buChar char="•"/>
            </a:pPr>
            <a:r>
              <a:rPr lang="de-DE" dirty="0"/>
              <a:t>Dicke Beine, </a:t>
            </a:r>
            <a:r>
              <a:rPr lang="de-DE" b="1" dirty="0"/>
              <a:t>Sonnenbrand</a:t>
            </a:r>
          </a:p>
          <a:p>
            <a:pPr marL="285750" indent="-285750">
              <a:buFont typeface="Arial" panose="020B0604020202020204" pitchFamily="34" charset="0"/>
              <a:buChar char="•"/>
            </a:pPr>
            <a:r>
              <a:rPr lang="de-DE" dirty="0"/>
              <a:t>Hautschädigung durch UV</a:t>
            </a:r>
          </a:p>
        </p:txBody>
      </p:sp>
    </p:spTree>
    <p:extLst>
      <p:ext uri="{BB962C8B-B14F-4D97-AF65-F5344CB8AC3E}">
        <p14:creationId xmlns:p14="http://schemas.microsoft.com/office/powerpoint/2010/main" val="2977722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3585D15D-64B5-44C2-A541-5218B0CCBAB3}"/>
              </a:ext>
            </a:extLst>
          </p:cNvPr>
          <p:cNvPicPr>
            <a:picLocks noChangeAspect="1"/>
          </p:cNvPicPr>
          <p:nvPr/>
        </p:nvPicPr>
        <p:blipFill>
          <a:blip r:embed="rId2"/>
          <a:stretch>
            <a:fillRect/>
          </a:stretch>
        </p:blipFill>
        <p:spPr>
          <a:xfrm>
            <a:off x="1258479" y="1698788"/>
            <a:ext cx="9923704" cy="3511197"/>
          </a:xfrm>
          <a:prstGeom prst="rect">
            <a:avLst/>
          </a:prstGeom>
        </p:spPr>
      </p:pic>
      <p:sp>
        <p:nvSpPr>
          <p:cNvPr id="2" name="Titel 1">
            <a:extLst>
              <a:ext uri="{FF2B5EF4-FFF2-40B4-BE49-F238E27FC236}">
                <a16:creationId xmlns:a16="http://schemas.microsoft.com/office/drawing/2014/main" id="{48EA5B01-99C9-CF90-CE80-8A582870867C}"/>
              </a:ext>
            </a:extLst>
          </p:cNvPr>
          <p:cNvSpPr>
            <a:spLocks noGrp="1"/>
          </p:cNvSpPr>
          <p:nvPr>
            <p:ph type="title"/>
          </p:nvPr>
        </p:nvSpPr>
        <p:spPr>
          <a:xfrm>
            <a:off x="643674" y="371458"/>
            <a:ext cx="10070334" cy="1325563"/>
          </a:xfrm>
        </p:spPr>
        <p:txBody>
          <a:bodyPr>
            <a:normAutofit/>
          </a:bodyPr>
          <a:lstStyle/>
          <a:p>
            <a:r>
              <a:rPr lang="de-DE" sz="2400" dirty="0">
                <a:solidFill>
                  <a:srgbClr val="0C385D"/>
                </a:solidFill>
              </a:rPr>
              <a:t>Was sind Ihre größten Sorgen im Zusammenhang mit den Folgen des Klimawandels in Ihrem Umfeld? Ich mache mir große Sorgen, </a:t>
            </a:r>
            <a:r>
              <a:rPr lang="de-DE" sz="2400" dirty="0" err="1">
                <a:solidFill>
                  <a:srgbClr val="0C385D"/>
                </a:solidFill>
              </a:rPr>
              <a:t>dass.</a:t>
            </a:r>
            <a:r>
              <a:rPr lang="de-DE" sz="2400" dirty="0">
                <a:solidFill>
                  <a:srgbClr val="0C385D"/>
                </a:solidFill>
              </a:rPr>
              <a:t>..</a:t>
            </a:r>
            <a:br>
              <a:rPr lang="de-DE" sz="3600" dirty="0"/>
            </a:br>
            <a:r>
              <a:rPr lang="de-DE" sz="1600" b="1" dirty="0"/>
              <a:t>N= 637</a:t>
            </a:r>
            <a:endParaRPr lang="de-DE" sz="3600" dirty="0">
              <a:solidFill>
                <a:srgbClr val="002E55"/>
              </a:solidFill>
            </a:endParaRPr>
          </a:p>
        </p:txBody>
      </p:sp>
      <p:pic>
        <p:nvPicPr>
          <p:cNvPr id="9" name="Inhaltsplatzhalter 8" descr="Ein Bild, das Text, Grafiken, Grafikdesign, Schrift enthält.&#10;&#10;Automatisch generierte Beschreibung">
            <a:extLst>
              <a:ext uri="{FF2B5EF4-FFF2-40B4-BE49-F238E27FC236}">
                <a16:creationId xmlns:a16="http://schemas.microsoft.com/office/drawing/2014/main" id="{F426DB4B-D1F6-776F-1BB1-B9674462AEF6}"/>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tretch>
            <a:fillRect/>
          </a:stretch>
        </p:blipFill>
        <p:spPr>
          <a:xfrm>
            <a:off x="10977892" y="0"/>
            <a:ext cx="1214107" cy="1364050"/>
          </a:xfrm>
        </p:spPr>
      </p:pic>
      <p:sp>
        <p:nvSpPr>
          <p:cNvPr id="10" name="Inhaltsplatzhalter 2">
            <a:extLst>
              <a:ext uri="{FF2B5EF4-FFF2-40B4-BE49-F238E27FC236}">
                <a16:creationId xmlns:a16="http://schemas.microsoft.com/office/drawing/2014/main" id="{10EBD96A-9143-9ABC-0969-21B0DAC52CA3}"/>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solidFill>
                <a:srgbClr val="002E55"/>
              </a:solidFill>
            </a:endParaRPr>
          </a:p>
          <a:p>
            <a:endParaRPr lang="de-DE" dirty="0">
              <a:solidFill>
                <a:srgbClr val="002E55"/>
              </a:solidFill>
            </a:endParaRPr>
          </a:p>
          <a:p>
            <a:endParaRPr lang="de-DE" dirty="0">
              <a:solidFill>
                <a:srgbClr val="002E55"/>
              </a:solidFill>
            </a:endParaRPr>
          </a:p>
          <a:p>
            <a:endParaRPr lang="de-DE" dirty="0">
              <a:solidFill>
                <a:srgbClr val="002E55"/>
              </a:solidFill>
            </a:endParaRPr>
          </a:p>
          <a:p>
            <a:pPr marL="0" indent="0">
              <a:buNone/>
            </a:pPr>
            <a:endParaRPr lang="de-DE" dirty="0">
              <a:solidFill>
                <a:srgbClr val="002E55"/>
              </a:solidFill>
            </a:endParaRPr>
          </a:p>
        </p:txBody>
      </p:sp>
      <p:sp>
        <p:nvSpPr>
          <p:cNvPr id="12" name="Rechteck 7">
            <a:extLst>
              <a:ext uri="{FF2B5EF4-FFF2-40B4-BE49-F238E27FC236}">
                <a16:creationId xmlns:a16="http://schemas.microsoft.com/office/drawing/2014/main" id="{61E88688-D633-4F74-4A08-169FDCCE2AC4}"/>
              </a:ext>
            </a:extLst>
          </p:cNvPr>
          <p:cNvSpPr/>
          <p:nvPr/>
        </p:nvSpPr>
        <p:spPr>
          <a:xfrm>
            <a:off x="0" y="6356350"/>
            <a:ext cx="12220281" cy="526833"/>
          </a:xfrm>
          <a:custGeom>
            <a:avLst/>
            <a:gdLst>
              <a:gd name="connsiteX0" fmla="*/ 0 w 12192001"/>
              <a:gd name="connsiteY0" fmla="*/ 0 h 325971"/>
              <a:gd name="connsiteX1" fmla="*/ 12192001 w 12192001"/>
              <a:gd name="connsiteY1" fmla="*/ 0 h 325971"/>
              <a:gd name="connsiteX2" fmla="*/ 12192001 w 12192001"/>
              <a:gd name="connsiteY2" fmla="*/ 325971 h 325971"/>
              <a:gd name="connsiteX3" fmla="*/ 0 w 12192001"/>
              <a:gd name="connsiteY3" fmla="*/ 325971 h 325971"/>
              <a:gd name="connsiteX4" fmla="*/ 0 w 12192001"/>
              <a:gd name="connsiteY4" fmla="*/ 0 h 325971"/>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220281"/>
              <a:gd name="connsiteY0" fmla="*/ 51695 h 519068"/>
              <a:gd name="connsiteX1" fmla="*/ 12220281 w 12220281"/>
              <a:gd name="connsiteY1" fmla="*/ 4561 h 519068"/>
              <a:gd name="connsiteX2" fmla="*/ 12192001 w 12220281"/>
              <a:gd name="connsiteY2" fmla="*/ 519068 h 519068"/>
              <a:gd name="connsiteX3" fmla="*/ 0 w 12220281"/>
              <a:gd name="connsiteY3" fmla="*/ 519068 h 519068"/>
              <a:gd name="connsiteX4" fmla="*/ 0 w 12220281"/>
              <a:gd name="connsiteY4" fmla="*/ 51695 h 519068"/>
              <a:gd name="connsiteX0" fmla="*/ 0 w 12220281"/>
              <a:gd name="connsiteY0" fmla="*/ 59460 h 526833"/>
              <a:gd name="connsiteX1" fmla="*/ 8144760 w 12220281"/>
              <a:gd name="connsiteY1" fmla="*/ 295876 h 526833"/>
              <a:gd name="connsiteX2" fmla="*/ 12220281 w 12220281"/>
              <a:gd name="connsiteY2" fmla="*/ 12326 h 526833"/>
              <a:gd name="connsiteX3" fmla="*/ 12192001 w 12220281"/>
              <a:gd name="connsiteY3" fmla="*/ 526833 h 526833"/>
              <a:gd name="connsiteX4" fmla="*/ 0 w 12220281"/>
              <a:gd name="connsiteY4" fmla="*/ 526833 h 526833"/>
              <a:gd name="connsiteX5" fmla="*/ 0 w 12220281"/>
              <a:gd name="connsiteY5" fmla="*/ 59460 h 52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20281" h="526833">
                <a:moveTo>
                  <a:pt x="0" y="59460"/>
                </a:moveTo>
                <a:cubicBezTo>
                  <a:pt x="1357460" y="-23025"/>
                  <a:pt x="6108047" y="303732"/>
                  <a:pt x="8144760" y="295876"/>
                </a:cubicBezTo>
                <a:cubicBezTo>
                  <a:pt x="10181473" y="288020"/>
                  <a:pt x="11545741" y="-70158"/>
                  <a:pt x="12220281" y="12326"/>
                </a:cubicBezTo>
                <a:lnTo>
                  <a:pt x="12192001" y="526833"/>
                </a:lnTo>
                <a:lnTo>
                  <a:pt x="0" y="526833"/>
                </a:lnTo>
                <a:lnTo>
                  <a:pt x="0" y="59460"/>
                </a:lnTo>
                <a:close/>
              </a:path>
            </a:pathLst>
          </a:custGeom>
          <a:solidFill>
            <a:srgbClr val="10B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liennummernplatzhalter 3">
            <a:extLst>
              <a:ext uri="{FF2B5EF4-FFF2-40B4-BE49-F238E27FC236}">
                <a16:creationId xmlns:a16="http://schemas.microsoft.com/office/drawing/2014/main" id="{5E11651D-5DF1-7E8D-8FB0-C7A8E37FFE35}"/>
              </a:ext>
            </a:extLst>
          </p:cNvPr>
          <p:cNvSpPr>
            <a:spLocks noGrp="1"/>
          </p:cNvSpPr>
          <p:nvPr>
            <p:ph type="sldNum" sz="quarter" idx="12"/>
          </p:nvPr>
        </p:nvSpPr>
        <p:spPr>
          <a:xfrm>
            <a:off x="11231249" y="6384631"/>
            <a:ext cx="542826" cy="365125"/>
          </a:xfrm>
        </p:spPr>
        <p:txBody>
          <a:bodyPr/>
          <a:lstStyle/>
          <a:p>
            <a:fld id="{C2405744-A29E-4934-8C45-CBA599106AB2}" type="slidenum">
              <a:rPr lang="de-DE" smtClean="0">
                <a:solidFill>
                  <a:schemeClr val="bg1"/>
                </a:solidFill>
              </a:rPr>
              <a:t>11</a:t>
            </a:fld>
            <a:endParaRPr lang="de-DE">
              <a:solidFill>
                <a:schemeClr val="bg1"/>
              </a:solidFill>
            </a:endParaRPr>
          </a:p>
        </p:txBody>
      </p:sp>
      <p:sp>
        <p:nvSpPr>
          <p:cNvPr id="6" name="Sehne 5">
            <a:extLst>
              <a:ext uri="{FF2B5EF4-FFF2-40B4-BE49-F238E27FC236}">
                <a16:creationId xmlns:a16="http://schemas.microsoft.com/office/drawing/2014/main" id="{92AC079B-0B1A-229D-3F82-1ED3220EAB75}"/>
              </a:ext>
            </a:extLst>
          </p:cNvPr>
          <p:cNvSpPr/>
          <p:nvPr/>
        </p:nvSpPr>
        <p:spPr>
          <a:xfrm rot="6586289">
            <a:off x="50912" y="6476590"/>
            <a:ext cx="416069" cy="619734"/>
          </a:xfrm>
          <a:prstGeom prst="chord">
            <a:avLst/>
          </a:prstGeom>
          <a:solidFill>
            <a:srgbClr val="85BC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Sehne 4">
            <a:extLst>
              <a:ext uri="{FF2B5EF4-FFF2-40B4-BE49-F238E27FC236}">
                <a16:creationId xmlns:a16="http://schemas.microsoft.com/office/drawing/2014/main" id="{962B2013-8BF4-975E-05D7-D0F44318A5A2}"/>
              </a:ext>
            </a:extLst>
          </p:cNvPr>
          <p:cNvSpPr/>
          <p:nvPr/>
        </p:nvSpPr>
        <p:spPr>
          <a:xfrm rot="13630274">
            <a:off x="-182014" y="6179041"/>
            <a:ext cx="345172" cy="919158"/>
          </a:xfrm>
          <a:prstGeom prst="chord">
            <a:avLst>
              <a:gd name="adj1" fmla="val 2700000"/>
              <a:gd name="adj2" fmla="val 13550198"/>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0879F3D9-5792-43A5-BF7A-29AB53C82121}"/>
              </a:ext>
            </a:extLst>
          </p:cNvPr>
          <p:cNvSpPr/>
          <p:nvPr/>
        </p:nvSpPr>
        <p:spPr>
          <a:xfrm>
            <a:off x="417925" y="4937690"/>
            <a:ext cx="11604812" cy="1477328"/>
          </a:xfrm>
          <a:prstGeom prst="rect">
            <a:avLst/>
          </a:prstGeom>
        </p:spPr>
        <p:txBody>
          <a:bodyPr wrap="square">
            <a:spAutoFit/>
          </a:bodyPr>
          <a:lstStyle/>
          <a:p>
            <a:r>
              <a:rPr lang="de-DE" b="1" dirty="0"/>
              <a:t>Häufigste Sorgen (Top 3):</a:t>
            </a:r>
          </a:p>
          <a:p>
            <a:r>
              <a:rPr lang="de-DE" dirty="0"/>
              <a:t>1. Zunehmende Naturzerstörung in der eigenen Region</a:t>
            </a:r>
          </a:p>
          <a:p>
            <a:r>
              <a:rPr lang="de-DE" dirty="0"/>
              <a:t>2. Zukunft der nachfolgenden Generationen</a:t>
            </a:r>
          </a:p>
          <a:p>
            <a:r>
              <a:rPr lang="de-DE" dirty="0"/>
              <a:t>3. …Wasser knapp wird.</a:t>
            </a:r>
          </a:p>
          <a:p>
            <a:r>
              <a:rPr lang="de-DE" dirty="0">
                <a:sym typeface="Wingdings" panose="05000000000000000000" pitchFamily="2" charset="2"/>
              </a:rPr>
              <a:t> </a:t>
            </a:r>
            <a:r>
              <a:rPr lang="de-DE" dirty="0"/>
              <a:t>Insgesamt wurden von den Befragten viele Sorgen rund um den Klimawandel angegeben. </a:t>
            </a:r>
          </a:p>
        </p:txBody>
      </p:sp>
    </p:spTree>
    <p:extLst>
      <p:ext uri="{BB962C8B-B14F-4D97-AF65-F5344CB8AC3E}">
        <p14:creationId xmlns:p14="http://schemas.microsoft.com/office/powerpoint/2010/main" val="2398486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EA5B01-99C9-CF90-CE80-8A582870867C}"/>
              </a:ext>
            </a:extLst>
          </p:cNvPr>
          <p:cNvSpPr>
            <a:spLocks noGrp="1"/>
          </p:cNvSpPr>
          <p:nvPr>
            <p:ph type="title"/>
          </p:nvPr>
        </p:nvSpPr>
        <p:spPr>
          <a:xfrm>
            <a:off x="643674" y="371458"/>
            <a:ext cx="10017558" cy="1325563"/>
          </a:xfrm>
        </p:spPr>
        <p:txBody>
          <a:bodyPr>
            <a:normAutofit fontScale="90000"/>
          </a:bodyPr>
          <a:lstStyle/>
          <a:p>
            <a:pPr algn="ctr"/>
            <a:r>
              <a:rPr lang="de-DE" sz="2700" dirty="0">
                <a:solidFill>
                  <a:srgbClr val="0C385D"/>
                </a:solidFill>
              </a:rPr>
              <a:t>Kommentare nach Oberkategorien sortiert: Was sind Ihre größten Sorgen im Zusammenhang mit den Folgen des Klimawandels in Ihrem Umfeld? Ich mache mir große Sorgen, </a:t>
            </a:r>
            <a:r>
              <a:rPr lang="de-DE" sz="2700" dirty="0" err="1">
                <a:solidFill>
                  <a:srgbClr val="0C385D"/>
                </a:solidFill>
              </a:rPr>
              <a:t>dass.</a:t>
            </a:r>
            <a:r>
              <a:rPr lang="de-DE" sz="2700" dirty="0">
                <a:solidFill>
                  <a:srgbClr val="0C385D"/>
                </a:solidFill>
              </a:rPr>
              <a:t>..</a:t>
            </a:r>
            <a:br>
              <a:rPr lang="de-DE" dirty="0"/>
            </a:br>
            <a:endParaRPr lang="de-DE" dirty="0">
              <a:solidFill>
                <a:srgbClr val="002E55"/>
              </a:solidFill>
            </a:endParaRPr>
          </a:p>
        </p:txBody>
      </p:sp>
      <p:pic>
        <p:nvPicPr>
          <p:cNvPr id="9" name="Inhaltsplatzhalter 8" descr="Ein Bild, das Text, Grafiken, Grafikdesign, Schrift enthält.&#10;&#10;Automatisch generierte Beschreibung">
            <a:extLst>
              <a:ext uri="{FF2B5EF4-FFF2-40B4-BE49-F238E27FC236}">
                <a16:creationId xmlns:a16="http://schemas.microsoft.com/office/drawing/2014/main" id="{F426DB4B-D1F6-776F-1BB1-B9674462AEF6}"/>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10977892" y="0"/>
            <a:ext cx="1214107" cy="1364050"/>
          </a:xfrm>
        </p:spPr>
      </p:pic>
      <p:sp>
        <p:nvSpPr>
          <p:cNvPr id="10" name="Inhaltsplatzhalter 2">
            <a:extLst>
              <a:ext uri="{FF2B5EF4-FFF2-40B4-BE49-F238E27FC236}">
                <a16:creationId xmlns:a16="http://schemas.microsoft.com/office/drawing/2014/main" id="{10EBD96A-9143-9ABC-0969-21B0DAC52CA3}"/>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solidFill>
                <a:srgbClr val="002E55"/>
              </a:solidFill>
            </a:endParaRPr>
          </a:p>
          <a:p>
            <a:endParaRPr lang="de-DE" dirty="0">
              <a:solidFill>
                <a:srgbClr val="002E55"/>
              </a:solidFill>
            </a:endParaRPr>
          </a:p>
          <a:p>
            <a:endParaRPr lang="de-DE" dirty="0">
              <a:solidFill>
                <a:srgbClr val="002E55"/>
              </a:solidFill>
            </a:endParaRPr>
          </a:p>
          <a:p>
            <a:endParaRPr lang="de-DE" dirty="0">
              <a:solidFill>
                <a:srgbClr val="002E55"/>
              </a:solidFill>
            </a:endParaRPr>
          </a:p>
          <a:p>
            <a:pPr marL="0" indent="0">
              <a:buNone/>
            </a:pPr>
            <a:endParaRPr lang="de-DE" dirty="0">
              <a:solidFill>
                <a:srgbClr val="002E55"/>
              </a:solidFill>
            </a:endParaRPr>
          </a:p>
        </p:txBody>
      </p:sp>
      <p:sp>
        <p:nvSpPr>
          <p:cNvPr id="12" name="Rechteck 7">
            <a:extLst>
              <a:ext uri="{FF2B5EF4-FFF2-40B4-BE49-F238E27FC236}">
                <a16:creationId xmlns:a16="http://schemas.microsoft.com/office/drawing/2014/main" id="{61E88688-D633-4F74-4A08-169FDCCE2AC4}"/>
              </a:ext>
            </a:extLst>
          </p:cNvPr>
          <p:cNvSpPr/>
          <p:nvPr/>
        </p:nvSpPr>
        <p:spPr>
          <a:xfrm>
            <a:off x="0" y="6356350"/>
            <a:ext cx="12220281" cy="526833"/>
          </a:xfrm>
          <a:custGeom>
            <a:avLst/>
            <a:gdLst>
              <a:gd name="connsiteX0" fmla="*/ 0 w 12192001"/>
              <a:gd name="connsiteY0" fmla="*/ 0 h 325971"/>
              <a:gd name="connsiteX1" fmla="*/ 12192001 w 12192001"/>
              <a:gd name="connsiteY1" fmla="*/ 0 h 325971"/>
              <a:gd name="connsiteX2" fmla="*/ 12192001 w 12192001"/>
              <a:gd name="connsiteY2" fmla="*/ 325971 h 325971"/>
              <a:gd name="connsiteX3" fmla="*/ 0 w 12192001"/>
              <a:gd name="connsiteY3" fmla="*/ 325971 h 325971"/>
              <a:gd name="connsiteX4" fmla="*/ 0 w 12192001"/>
              <a:gd name="connsiteY4" fmla="*/ 0 h 325971"/>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220281"/>
              <a:gd name="connsiteY0" fmla="*/ 51695 h 519068"/>
              <a:gd name="connsiteX1" fmla="*/ 12220281 w 12220281"/>
              <a:gd name="connsiteY1" fmla="*/ 4561 h 519068"/>
              <a:gd name="connsiteX2" fmla="*/ 12192001 w 12220281"/>
              <a:gd name="connsiteY2" fmla="*/ 519068 h 519068"/>
              <a:gd name="connsiteX3" fmla="*/ 0 w 12220281"/>
              <a:gd name="connsiteY3" fmla="*/ 519068 h 519068"/>
              <a:gd name="connsiteX4" fmla="*/ 0 w 12220281"/>
              <a:gd name="connsiteY4" fmla="*/ 51695 h 519068"/>
              <a:gd name="connsiteX0" fmla="*/ 0 w 12220281"/>
              <a:gd name="connsiteY0" fmla="*/ 59460 h 526833"/>
              <a:gd name="connsiteX1" fmla="*/ 8144760 w 12220281"/>
              <a:gd name="connsiteY1" fmla="*/ 295876 h 526833"/>
              <a:gd name="connsiteX2" fmla="*/ 12220281 w 12220281"/>
              <a:gd name="connsiteY2" fmla="*/ 12326 h 526833"/>
              <a:gd name="connsiteX3" fmla="*/ 12192001 w 12220281"/>
              <a:gd name="connsiteY3" fmla="*/ 526833 h 526833"/>
              <a:gd name="connsiteX4" fmla="*/ 0 w 12220281"/>
              <a:gd name="connsiteY4" fmla="*/ 526833 h 526833"/>
              <a:gd name="connsiteX5" fmla="*/ 0 w 12220281"/>
              <a:gd name="connsiteY5" fmla="*/ 59460 h 52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20281" h="526833">
                <a:moveTo>
                  <a:pt x="0" y="59460"/>
                </a:moveTo>
                <a:cubicBezTo>
                  <a:pt x="1357460" y="-23025"/>
                  <a:pt x="6108047" y="303732"/>
                  <a:pt x="8144760" y="295876"/>
                </a:cubicBezTo>
                <a:cubicBezTo>
                  <a:pt x="10181473" y="288020"/>
                  <a:pt x="11545741" y="-70158"/>
                  <a:pt x="12220281" y="12326"/>
                </a:cubicBezTo>
                <a:lnTo>
                  <a:pt x="12192001" y="526833"/>
                </a:lnTo>
                <a:lnTo>
                  <a:pt x="0" y="526833"/>
                </a:lnTo>
                <a:lnTo>
                  <a:pt x="0" y="59460"/>
                </a:lnTo>
                <a:close/>
              </a:path>
            </a:pathLst>
          </a:custGeom>
          <a:solidFill>
            <a:srgbClr val="10B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liennummernplatzhalter 3">
            <a:extLst>
              <a:ext uri="{FF2B5EF4-FFF2-40B4-BE49-F238E27FC236}">
                <a16:creationId xmlns:a16="http://schemas.microsoft.com/office/drawing/2014/main" id="{5E11651D-5DF1-7E8D-8FB0-C7A8E37FFE35}"/>
              </a:ext>
            </a:extLst>
          </p:cNvPr>
          <p:cNvSpPr>
            <a:spLocks noGrp="1"/>
          </p:cNvSpPr>
          <p:nvPr>
            <p:ph type="sldNum" sz="quarter" idx="12"/>
          </p:nvPr>
        </p:nvSpPr>
        <p:spPr>
          <a:xfrm>
            <a:off x="11231249" y="6384631"/>
            <a:ext cx="542826" cy="365125"/>
          </a:xfrm>
        </p:spPr>
        <p:txBody>
          <a:bodyPr/>
          <a:lstStyle/>
          <a:p>
            <a:fld id="{C2405744-A29E-4934-8C45-CBA599106AB2}" type="slidenum">
              <a:rPr lang="de-DE" smtClean="0">
                <a:solidFill>
                  <a:schemeClr val="bg1"/>
                </a:solidFill>
              </a:rPr>
              <a:t>12</a:t>
            </a:fld>
            <a:endParaRPr lang="de-DE">
              <a:solidFill>
                <a:schemeClr val="bg1"/>
              </a:solidFill>
            </a:endParaRPr>
          </a:p>
        </p:txBody>
      </p:sp>
      <p:sp>
        <p:nvSpPr>
          <p:cNvPr id="6" name="Sehne 5">
            <a:extLst>
              <a:ext uri="{FF2B5EF4-FFF2-40B4-BE49-F238E27FC236}">
                <a16:creationId xmlns:a16="http://schemas.microsoft.com/office/drawing/2014/main" id="{92AC079B-0B1A-229D-3F82-1ED3220EAB75}"/>
              </a:ext>
            </a:extLst>
          </p:cNvPr>
          <p:cNvSpPr/>
          <p:nvPr/>
        </p:nvSpPr>
        <p:spPr>
          <a:xfrm rot="6586289">
            <a:off x="50912" y="6476590"/>
            <a:ext cx="416069" cy="619734"/>
          </a:xfrm>
          <a:prstGeom prst="chord">
            <a:avLst/>
          </a:prstGeom>
          <a:solidFill>
            <a:srgbClr val="85BC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Sehne 4">
            <a:extLst>
              <a:ext uri="{FF2B5EF4-FFF2-40B4-BE49-F238E27FC236}">
                <a16:creationId xmlns:a16="http://schemas.microsoft.com/office/drawing/2014/main" id="{962B2013-8BF4-975E-05D7-D0F44318A5A2}"/>
              </a:ext>
            </a:extLst>
          </p:cNvPr>
          <p:cNvSpPr/>
          <p:nvPr/>
        </p:nvSpPr>
        <p:spPr>
          <a:xfrm rot="13630274">
            <a:off x="-182014" y="6179041"/>
            <a:ext cx="345172" cy="919158"/>
          </a:xfrm>
          <a:prstGeom prst="chord">
            <a:avLst>
              <a:gd name="adj1" fmla="val 2700000"/>
              <a:gd name="adj2" fmla="val 13550198"/>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13" name="Tabelle 12">
            <a:extLst>
              <a:ext uri="{FF2B5EF4-FFF2-40B4-BE49-F238E27FC236}">
                <a16:creationId xmlns:a16="http://schemas.microsoft.com/office/drawing/2014/main" id="{FD97B45E-94E7-4AB9-8E9C-25AF4142E00C}"/>
              </a:ext>
            </a:extLst>
          </p:cNvPr>
          <p:cNvGraphicFramePr>
            <a:graphicFrameLocks noGrp="1"/>
          </p:cNvGraphicFramePr>
          <p:nvPr>
            <p:extLst>
              <p:ext uri="{D42A27DB-BD31-4B8C-83A1-F6EECF244321}">
                <p14:modId xmlns:p14="http://schemas.microsoft.com/office/powerpoint/2010/main" val="2144206431"/>
              </p:ext>
            </p:extLst>
          </p:nvPr>
        </p:nvGraphicFramePr>
        <p:xfrm>
          <a:off x="285360" y="1364050"/>
          <a:ext cx="11649559" cy="4853870"/>
        </p:xfrm>
        <a:graphic>
          <a:graphicData uri="http://schemas.openxmlformats.org/drawingml/2006/table">
            <a:tbl>
              <a:tblPr firstRow="1">
                <a:tableStyleId>{616DA210-FB5B-4158-B5E0-FEB733F419BA}</a:tableStyleId>
              </a:tblPr>
              <a:tblGrid>
                <a:gridCol w="5633634">
                  <a:extLst>
                    <a:ext uri="{9D8B030D-6E8A-4147-A177-3AD203B41FA5}">
                      <a16:colId xmlns:a16="http://schemas.microsoft.com/office/drawing/2014/main" val="3893070219"/>
                    </a:ext>
                  </a:extLst>
                </a:gridCol>
                <a:gridCol w="6015925">
                  <a:extLst>
                    <a:ext uri="{9D8B030D-6E8A-4147-A177-3AD203B41FA5}">
                      <a16:colId xmlns:a16="http://schemas.microsoft.com/office/drawing/2014/main" val="3311800387"/>
                    </a:ext>
                  </a:extLst>
                </a:gridCol>
              </a:tblGrid>
              <a:tr h="280080">
                <a:tc>
                  <a:txBody>
                    <a:bodyPr/>
                    <a:lstStyle/>
                    <a:p>
                      <a:r>
                        <a:rPr lang="de-DE" sz="1600" dirty="0"/>
                        <a:t>Hauptsorge</a:t>
                      </a:r>
                    </a:p>
                  </a:txBody>
                  <a:tcPr marL="80580" marR="80580" marT="40290" marB="40290" anchor="ctr"/>
                </a:tc>
                <a:tc>
                  <a:txBody>
                    <a:bodyPr/>
                    <a:lstStyle/>
                    <a:p>
                      <a:r>
                        <a:rPr lang="de-DE" sz="1600" dirty="0"/>
                        <a:t>Zitat</a:t>
                      </a:r>
                    </a:p>
                  </a:txBody>
                  <a:tcPr marL="80580" marR="80580" marT="40290" marB="40290" anchor="ctr"/>
                </a:tc>
                <a:extLst>
                  <a:ext uri="{0D108BD9-81ED-4DB2-BD59-A6C34878D82A}">
                    <a16:rowId xmlns:a16="http://schemas.microsoft.com/office/drawing/2014/main" val="2255836098"/>
                  </a:ext>
                </a:extLst>
              </a:tr>
              <a:tr h="713163">
                <a:tc>
                  <a:txBody>
                    <a:bodyPr/>
                    <a:lstStyle/>
                    <a:p>
                      <a:r>
                        <a:rPr lang="de-DE" sz="1600" dirty="0"/>
                        <a:t>Globale Ungerechtigkeit &amp; soziale Konflikte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a:t>Klimaflucht, gesellschaftliche Destabilisierung, Konflikte, Radikalisierung durch zerstörte Lebensgrundlagen, Hunger, Armut, Umweltkatastrophen im globalen Süden, hoher CO₂-Ausstoß von USA/China im Vergleich zu Deutschland</a:t>
                      </a:r>
                    </a:p>
                  </a:txBody>
                  <a:tcPr marL="80580" marR="80580" marT="40290" marB="40290"/>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600" dirty="0"/>
                        <a:t>„... in anderen Regionen der Welt die Folgen des Klimawandels zu noch mehr Armut, Nahrungsmittelknappheit, Umweltkatastrophen etc. führt.“</a:t>
                      </a:r>
                    </a:p>
                    <a:p>
                      <a:pPr marL="0" indent="0">
                        <a:buFont typeface="Arial" panose="020B0604020202020204" pitchFamily="34" charset="0"/>
                        <a:buNone/>
                      </a:pPr>
                      <a:endParaRPr lang="de-DE" sz="1600" i="1" dirty="0"/>
                    </a:p>
                  </a:txBody>
                  <a:tcPr marL="80580" marR="80580" marT="40290" marB="40290" anchor="ctr"/>
                </a:tc>
                <a:extLst>
                  <a:ext uri="{0D108BD9-81ED-4DB2-BD59-A6C34878D82A}">
                    <a16:rowId xmlns:a16="http://schemas.microsoft.com/office/drawing/2014/main" val="3806910941"/>
                  </a:ext>
                </a:extLst>
              </a:tr>
              <a:tr h="0">
                <a:tc>
                  <a:txBody>
                    <a:bodyPr/>
                    <a:lstStyle/>
                    <a:p>
                      <a:r>
                        <a:rPr lang="de-DE" sz="1600" dirty="0"/>
                        <a:t>Natur- und Biodiversitätsverlust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a:t>Artensterben, gestörte Ökosysteme, Verlust natürlicher Lebensräume</a:t>
                      </a:r>
                    </a:p>
                  </a:txBody>
                  <a:tcPr marL="80580" marR="80580" marT="40290" marB="40290"/>
                </a:tc>
                <a:tc>
                  <a:txBody>
                    <a:bodyPr/>
                    <a:lstStyle/>
                    <a:p>
                      <a:pPr marL="0" indent="0">
                        <a:buFont typeface="Arial" panose="020B0604020202020204" pitchFamily="34" charset="0"/>
                        <a:buNone/>
                      </a:pPr>
                      <a:r>
                        <a:rPr lang="de-DE" sz="1600" dirty="0"/>
                        <a:t>„.. dass wir unsere Natur und Biodiversität verlieren.“</a:t>
                      </a:r>
                      <a:endParaRPr lang="de-DE" sz="1600" i="1" dirty="0"/>
                    </a:p>
                  </a:txBody>
                  <a:tcPr marL="80580" marR="80580" marT="40290" marB="40290" anchor="ctr"/>
                </a:tc>
                <a:extLst>
                  <a:ext uri="{0D108BD9-81ED-4DB2-BD59-A6C34878D82A}">
                    <a16:rowId xmlns:a16="http://schemas.microsoft.com/office/drawing/2014/main" val="2025565976"/>
                  </a:ext>
                </a:extLst>
              </a:tr>
              <a:tr h="735247">
                <a:tc>
                  <a:txBody>
                    <a:bodyPr/>
                    <a:lstStyle/>
                    <a:p>
                      <a:r>
                        <a:rPr lang="de-DE" sz="1600" dirty="0"/>
                        <a:t>Zunahme extremer Wetterereignisse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a:t>Starkregen, Überschwemmungen, Stürme, Infrastrukturschäden, Schmelzen der Pole, steigende Meeresspiegel</a:t>
                      </a:r>
                    </a:p>
                  </a:txBody>
                  <a:tcPr marL="80580" marR="80580" marT="40290" marB="40290"/>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600" dirty="0"/>
                        <a:t>„…Extremwettersituation und die Folgen weiter zunehmen, z.B. Überschwemmungen, Sturmschäden.“ „Starkregenkatastrophen wie im Ahrtal.“</a:t>
                      </a:r>
                    </a:p>
                    <a:p>
                      <a:pPr marL="0" indent="0">
                        <a:buFont typeface="Arial" panose="020B0604020202020204" pitchFamily="34" charset="0"/>
                        <a:buNone/>
                      </a:pPr>
                      <a:endParaRPr lang="de-DE" sz="1600" i="1" dirty="0"/>
                    </a:p>
                  </a:txBody>
                  <a:tcPr marL="80580" marR="80580" marT="40290" marB="40290" anchor="ctr"/>
                </a:tc>
                <a:extLst>
                  <a:ext uri="{0D108BD9-81ED-4DB2-BD59-A6C34878D82A}">
                    <a16:rowId xmlns:a16="http://schemas.microsoft.com/office/drawing/2014/main" val="4220189239"/>
                  </a:ext>
                </a:extLst>
              </a:tr>
              <a:tr h="1361630">
                <a:tc>
                  <a:txBody>
                    <a:bodyPr/>
                    <a:lstStyle/>
                    <a:p>
                      <a:r>
                        <a:rPr lang="de-DE" sz="1600" dirty="0"/>
                        <a:t>Unzureichende, politische  Maßnahmen</a:t>
                      </a:r>
                    </a:p>
                    <a:p>
                      <a:pPr marL="285750" indent="-285750">
                        <a:buFont typeface="Arial" panose="020B0604020202020204" pitchFamily="34" charset="0"/>
                        <a:buChar char="•"/>
                      </a:pPr>
                      <a:r>
                        <a:rPr lang="de-DE" sz="1600" dirty="0"/>
                        <a:t>Fehlender politischer Wille, falsche Prioritäten, Einfluss von Lobbyarbeit, Forderung nach entschlossenerem Handeln</a:t>
                      </a:r>
                    </a:p>
                    <a:p>
                      <a:pPr marL="285750" indent="-285750">
                        <a:buFont typeface="Arial" panose="020B0604020202020204" pitchFamily="34" charset="0"/>
                        <a:buChar char="•"/>
                      </a:pPr>
                      <a:r>
                        <a:rPr lang="de-DE" sz="1600" dirty="0"/>
                        <a:t>fehlende Umstellung auf regenerative Landwirtschaft und dadurch mangelnde Erzeugung von gesunden Lebensmitteln</a:t>
                      </a:r>
                    </a:p>
                  </a:txBody>
                  <a:tcPr marL="80580" marR="80580" marT="40290" marB="40290"/>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600" dirty="0"/>
                        <a:t>„Das Thema immer noch nicht die nötige Bedeutung hat und entsprechend die Maßnahmen zur Eindämmung des Klimawandels nicht beherzt umgesetzt werden.“</a:t>
                      </a:r>
                    </a:p>
                    <a:p>
                      <a:pPr marL="285750" indent="-285750">
                        <a:buFont typeface="Arial" panose="020B0604020202020204" pitchFamily="34" charset="0"/>
                        <a:buChar char="•"/>
                      </a:pPr>
                      <a:endParaRPr lang="de-DE" sz="1600" i="1" dirty="0"/>
                    </a:p>
                  </a:txBody>
                  <a:tcPr marL="80580" marR="80580" marT="40290" marB="40290" anchor="ctr"/>
                </a:tc>
                <a:extLst>
                  <a:ext uri="{0D108BD9-81ED-4DB2-BD59-A6C34878D82A}">
                    <a16:rowId xmlns:a16="http://schemas.microsoft.com/office/drawing/2014/main" val="3799663211"/>
                  </a:ext>
                </a:extLst>
              </a:tr>
            </a:tbl>
          </a:graphicData>
        </a:graphic>
      </p:graphicFrame>
    </p:spTree>
    <p:extLst>
      <p:ext uri="{BB962C8B-B14F-4D97-AF65-F5344CB8AC3E}">
        <p14:creationId xmlns:p14="http://schemas.microsoft.com/office/powerpoint/2010/main" val="14836033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EA5B01-99C9-CF90-CE80-8A582870867C}"/>
              </a:ext>
            </a:extLst>
          </p:cNvPr>
          <p:cNvSpPr>
            <a:spLocks noGrp="1"/>
          </p:cNvSpPr>
          <p:nvPr>
            <p:ph type="title"/>
          </p:nvPr>
        </p:nvSpPr>
        <p:spPr>
          <a:xfrm>
            <a:off x="1101361" y="2355006"/>
            <a:ext cx="10017558" cy="1325563"/>
          </a:xfrm>
        </p:spPr>
        <p:txBody>
          <a:bodyPr>
            <a:normAutofit/>
          </a:bodyPr>
          <a:lstStyle/>
          <a:p>
            <a:pPr algn="ctr"/>
            <a:r>
              <a:rPr lang="de-DE" sz="4000" dirty="0">
                <a:solidFill>
                  <a:srgbClr val="002E55"/>
                </a:solidFill>
              </a:rPr>
              <a:t>Besonders vom Klimawandel betroffene Orte</a:t>
            </a:r>
          </a:p>
        </p:txBody>
      </p:sp>
      <p:pic>
        <p:nvPicPr>
          <p:cNvPr id="9" name="Inhaltsplatzhalter 8" descr="Ein Bild, das Text, Grafiken, Grafikdesign, Schrift enthält.&#10;&#10;Automatisch generierte Beschreibung">
            <a:extLst>
              <a:ext uri="{FF2B5EF4-FFF2-40B4-BE49-F238E27FC236}">
                <a16:creationId xmlns:a16="http://schemas.microsoft.com/office/drawing/2014/main" id="{F426DB4B-D1F6-776F-1BB1-B9674462AEF6}"/>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11012148" y="0"/>
            <a:ext cx="1179851" cy="1325563"/>
          </a:xfrm>
        </p:spPr>
      </p:pic>
      <p:sp>
        <p:nvSpPr>
          <p:cNvPr id="10" name="Inhaltsplatzhalter 2">
            <a:extLst>
              <a:ext uri="{FF2B5EF4-FFF2-40B4-BE49-F238E27FC236}">
                <a16:creationId xmlns:a16="http://schemas.microsoft.com/office/drawing/2014/main" id="{10EBD96A-9143-9ABC-0969-21B0DAC52CA3}"/>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solidFill>
                <a:srgbClr val="002E55"/>
              </a:solidFill>
            </a:endParaRPr>
          </a:p>
          <a:p>
            <a:endParaRPr lang="de-DE" dirty="0">
              <a:solidFill>
                <a:srgbClr val="002E55"/>
              </a:solidFill>
            </a:endParaRPr>
          </a:p>
          <a:p>
            <a:endParaRPr lang="de-DE" dirty="0">
              <a:solidFill>
                <a:srgbClr val="002E55"/>
              </a:solidFill>
            </a:endParaRPr>
          </a:p>
          <a:p>
            <a:endParaRPr lang="de-DE" dirty="0">
              <a:solidFill>
                <a:srgbClr val="002E55"/>
              </a:solidFill>
            </a:endParaRPr>
          </a:p>
          <a:p>
            <a:pPr marL="0" indent="0">
              <a:buNone/>
            </a:pPr>
            <a:endParaRPr lang="de-DE" dirty="0">
              <a:solidFill>
                <a:srgbClr val="002E55"/>
              </a:solidFill>
            </a:endParaRPr>
          </a:p>
        </p:txBody>
      </p:sp>
      <p:sp>
        <p:nvSpPr>
          <p:cNvPr id="12" name="Rechteck 7">
            <a:extLst>
              <a:ext uri="{FF2B5EF4-FFF2-40B4-BE49-F238E27FC236}">
                <a16:creationId xmlns:a16="http://schemas.microsoft.com/office/drawing/2014/main" id="{61E88688-D633-4F74-4A08-169FDCCE2AC4}"/>
              </a:ext>
            </a:extLst>
          </p:cNvPr>
          <p:cNvSpPr/>
          <p:nvPr/>
        </p:nvSpPr>
        <p:spPr>
          <a:xfrm>
            <a:off x="0" y="6356350"/>
            <a:ext cx="12220281" cy="526833"/>
          </a:xfrm>
          <a:custGeom>
            <a:avLst/>
            <a:gdLst>
              <a:gd name="connsiteX0" fmla="*/ 0 w 12192001"/>
              <a:gd name="connsiteY0" fmla="*/ 0 h 325971"/>
              <a:gd name="connsiteX1" fmla="*/ 12192001 w 12192001"/>
              <a:gd name="connsiteY1" fmla="*/ 0 h 325971"/>
              <a:gd name="connsiteX2" fmla="*/ 12192001 w 12192001"/>
              <a:gd name="connsiteY2" fmla="*/ 325971 h 325971"/>
              <a:gd name="connsiteX3" fmla="*/ 0 w 12192001"/>
              <a:gd name="connsiteY3" fmla="*/ 325971 h 325971"/>
              <a:gd name="connsiteX4" fmla="*/ 0 w 12192001"/>
              <a:gd name="connsiteY4" fmla="*/ 0 h 325971"/>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220281"/>
              <a:gd name="connsiteY0" fmla="*/ 51695 h 519068"/>
              <a:gd name="connsiteX1" fmla="*/ 12220281 w 12220281"/>
              <a:gd name="connsiteY1" fmla="*/ 4561 h 519068"/>
              <a:gd name="connsiteX2" fmla="*/ 12192001 w 12220281"/>
              <a:gd name="connsiteY2" fmla="*/ 519068 h 519068"/>
              <a:gd name="connsiteX3" fmla="*/ 0 w 12220281"/>
              <a:gd name="connsiteY3" fmla="*/ 519068 h 519068"/>
              <a:gd name="connsiteX4" fmla="*/ 0 w 12220281"/>
              <a:gd name="connsiteY4" fmla="*/ 51695 h 519068"/>
              <a:gd name="connsiteX0" fmla="*/ 0 w 12220281"/>
              <a:gd name="connsiteY0" fmla="*/ 59460 h 526833"/>
              <a:gd name="connsiteX1" fmla="*/ 8144760 w 12220281"/>
              <a:gd name="connsiteY1" fmla="*/ 295876 h 526833"/>
              <a:gd name="connsiteX2" fmla="*/ 12220281 w 12220281"/>
              <a:gd name="connsiteY2" fmla="*/ 12326 h 526833"/>
              <a:gd name="connsiteX3" fmla="*/ 12192001 w 12220281"/>
              <a:gd name="connsiteY3" fmla="*/ 526833 h 526833"/>
              <a:gd name="connsiteX4" fmla="*/ 0 w 12220281"/>
              <a:gd name="connsiteY4" fmla="*/ 526833 h 526833"/>
              <a:gd name="connsiteX5" fmla="*/ 0 w 12220281"/>
              <a:gd name="connsiteY5" fmla="*/ 59460 h 52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20281" h="526833">
                <a:moveTo>
                  <a:pt x="0" y="59460"/>
                </a:moveTo>
                <a:cubicBezTo>
                  <a:pt x="1357460" y="-23025"/>
                  <a:pt x="6108047" y="303732"/>
                  <a:pt x="8144760" y="295876"/>
                </a:cubicBezTo>
                <a:cubicBezTo>
                  <a:pt x="10181473" y="288020"/>
                  <a:pt x="11545741" y="-70158"/>
                  <a:pt x="12220281" y="12326"/>
                </a:cubicBezTo>
                <a:lnTo>
                  <a:pt x="12192001" y="526833"/>
                </a:lnTo>
                <a:lnTo>
                  <a:pt x="0" y="526833"/>
                </a:lnTo>
                <a:lnTo>
                  <a:pt x="0" y="59460"/>
                </a:lnTo>
                <a:close/>
              </a:path>
            </a:pathLst>
          </a:custGeom>
          <a:solidFill>
            <a:srgbClr val="10B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liennummernplatzhalter 3">
            <a:extLst>
              <a:ext uri="{FF2B5EF4-FFF2-40B4-BE49-F238E27FC236}">
                <a16:creationId xmlns:a16="http://schemas.microsoft.com/office/drawing/2014/main" id="{5E11651D-5DF1-7E8D-8FB0-C7A8E37FFE35}"/>
              </a:ext>
            </a:extLst>
          </p:cNvPr>
          <p:cNvSpPr>
            <a:spLocks noGrp="1"/>
          </p:cNvSpPr>
          <p:nvPr>
            <p:ph type="sldNum" sz="quarter" idx="12"/>
          </p:nvPr>
        </p:nvSpPr>
        <p:spPr>
          <a:xfrm>
            <a:off x="11231249" y="6384631"/>
            <a:ext cx="542826" cy="365125"/>
          </a:xfrm>
        </p:spPr>
        <p:txBody>
          <a:bodyPr/>
          <a:lstStyle/>
          <a:p>
            <a:fld id="{C2405744-A29E-4934-8C45-CBA599106AB2}" type="slidenum">
              <a:rPr lang="de-DE" smtClean="0">
                <a:solidFill>
                  <a:schemeClr val="bg1"/>
                </a:solidFill>
              </a:rPr>
              <a:t>13</a:t>
            </a:fld>
            <a:endParaRPr lang="de-DE">
              <a:solidFill>
                <a:schemeClr val="bg1"/>
              </a:solidFill>
            </a:endParaRPr>
          </a:p>
        </p:txBody>
      </p:sp>
      <p:sp>
        <p:nvSpPr>
          <p:cNvPr id="6" name="Sehne 5">
            <a:extLst>
              <a:ext uri="{FF2B5EF4-FFF2-40B4-BE49-F238E27FC236}">
                <a16:creationId xmlns:a16="http://schemas.microsoft.com/office/drawing/2014/main" id="{92AC079B-0B1A-229D-3F82-1ED3220EAB75}"/>
              </a:ext>
            </a:extLst>
          </p:cNvPr>
          <p:cNvSpPr/>
          <p:nvPr/>
        </p:nvSpPr>
        <p:spPr>
          <a:xfrm rot="6586289">
            <a:off x="50912" y="6476590"/>
            <a:ext cx="416069" cy="619734"/>
          </a:xfrm>
          <a:prstGeom prst="chord">
            <a:avLst/>
          </a:prstGeom>
          <a:solidFill>
            <a:srgbClr val="85BC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Sehne 4">
            <a:extLst>
              <a:ext uri="{FF2B5EF4-FFF2-40B4-BE49-F238E27FC236}">
                <a16:creationId xmlns:a16="http://schemas.microsoft.com/office/drawing/2014/main" id="{962B2013-8BF4-975E-05D7-D0F44318A5A2}"/>
              </a:ext>
            </a:extLst>
          </p:cNvPr>
          <p:cNvSpPr/>
          <p:nvPr/>
        </p:nvSpPr>
        <p:spPr>
          <a:xfrm rot="13630274">
            <a:off x="-182014" y="6179041"/>
            <a:ext cx="345172" cy="919158"/>
          </a:xfrm>
          <a:prstGeom prst="chord">
            <a:avLst>
              <a:gd name="adj1" fmla="val 2700000"/>
              <a:gd name="adj2" fmla="val 13550198"/>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549889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nhaltsplatzhalter 8" descr="Ein Bild, das Text, Grafiken, Grafikdesign, Schrift enthält.&#10;&#10;Automatisch generierte Beschreibung">
            <a:extLst>
              <a:ext uri="{FF2B5EF4-FFF2-40B4-BE49-F238E27FC236}">
                <a16:creationId xmlns:a16="http://schemas.microsoft.com/office/drawing/2014/main" id="{F426DB4B-D1F6-776F-1BB1-B9674462AEF6}"/>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11012148" y="0"/>
            <a:ext cx="1179851" cy="1325563"/>
          </a:xfrm>
        </p:spPr>
      </p:pic>
      <p:sp>
        <p:nvSpPr>
          <p:cNvPr id="10" name="Inhaltsplatzhalter 2">
            <a:extLst>
              <a:ext uri="{FF2B5EF4-FFF2-40B4-BE49-F238E27FC236}">
                <a16:creationId xmlns:a16="http://schemas.microsoft.com/office/drawing/2014/main" id="{10EBD96A-9143-9ABC-0969-21B0DAC52CA3}"/>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solidFill>
                <a:srgbClr val="002E55"/>
              </a:solidFill>
            </a:endParaRPr>
          </a:p>
          <a:p>
            <a:endParaRPr lang="de-DE" dirty="0">
              <a:solidFill>
                <a:srgbClr val="002E55"/>
              </a:solidFill>
            </a:endParaRPr>
          </a:p>
          <a:p>
            <a:endParaRPr lang="de-DE" dirty="0">
              <a:solidFill>
                <a:srgbClr val="002E55"/>
              </a:solidFill>
            </a:endParaRPr>
          </a:p>
          <a:p>
            <a:endParaRPr lang="de-DE" dirty="0">
              <a:solidFill>
                <a:srgbClr val="002E55"/>
              </a:solidFill>
            </a:endParaRPr>
          </a:p>
          <a:p>
            <a:pPr marL="0" indent="0">
              <a:buNone/>
            </a:pPr>
            <a:endParaRPr lang="de-DE" dirty="0">
              <a:solidFill>
                <a:srgbClr val="002E55"/>
              </a:solidFill>
            </a:endParaRPr>
          </a:p>
        </p:txBody>
      </p:sp>
      <p:sp>
        <p:nvSpPr>
          <p:cNvPr id="12" name="Rechteck 7">
            <a:extLst>
              <a:ext uri="{FF2B5EF4-FFF2-40B4-BE49-F238E27FC236}">
                <a16:creationId xmlns:a16="http://schemas.microsoft.com/office/drawing/2014/main" id="{61E88688-D633-4F74-4A08-169FDCCE2AC4}"/>
              </a:ext>
            </a:extLst>
          </p:cNvPr>
          <p:cNvSpPr/>
          <p:nvPr/>
        </p:nvSpPr>
        <p:spPr>
          <a:xfrm>
            <a:off x="0" y="6356350"/>
            <a:ext cx="12220281" cy="526833"/>
          </a:xfrm>
          <a:custGeom>
            <a:avLst/>
            <a:gdLst>
              <a:gd name="connsiteX0" fmla="*/ 0 w 12192001"/>
              <a:gd name="connsiteY0" fmla="*/ 0 h 325971"/>
              <a:gd name="connsiteX1" fmla="*/ 12192001 w 12192001"/>
              <a:gd name="connsiteY1" fmla="*/ 0 h 325971"/>
              <a:gd name="connsiteX2" fmla="*/ 12192001 w 12192001"/>
              <a:gd name="connsiteY2" fmla="*/ 325971 h 325971"/>
              <a:gd name="connsiteX3" fmla="*/ 0 w 12192001"/>
              <a:gd name="connsiteY3" fmla="*/ 325971 h 325971"/>
              <a:gd name="connsiteX4" fmla="*/ 0 w 12192001"/>
              <a:gd name="connsiteY4" fmla="*/ 0 h 325971"/>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220281"/>
              <a:gd name="connsiteY0" fmla="*/ 51695 h 519068"/>
              <a:gd name="connsiteX1" fmla="*/ 12220281 w 12220281"/>
              <a:gd name="connsiteY1" fmla="*/ 4561 h 519068"/>
              <a:gd name="connsiteX2" fmla="*/ 12192001 w 12220281"/>
              <a:gd name="connsiteY2" fmla="*/ 519068 h 519068"/>
              <a:gd name="connsiteX3" fmla="*/ 0 w 12220281"/>
              <a:gd name="connsiteY3" fmla="*/ 519068 h 519068"/>
              <a:gd name="connsiteX4" fmla="*/ 0 w 12220281"/>
              <a:gd name="connsiteY4" fmla="*/ 51695 h 519068"/>
              <a:gd name="connsiteX0" fmla="*/ 0 w 12220281"/>
              <a:gd name="connsiteY0" fmla="*/ 59460 h 526833"/>
              <a:gd name="connsiteX1" fmla="*/ 8144760 w 12220281"/>
              <a:gd name="connsiteY1" fmla="*/ 295876 h 526833"/>
              <a:gd name="connsiteX2" fmla="*/ 12220281 w 12220281"/>
              <a:gd name="connsiteY2" fmla="*/ 12326 h 526833"/>
              <a:gd name="connsiteX3" fmla="*/ 12192001 w 12220281"/>
              <a:gd name="connsiteY3" fmla="*/ 526833 h 526833"/>
              <a:gd name="connsiteX4" fmla="*/ 0 w 12220281"/>
              <a:gd name="connsiteY4" fmla="*/ 526833 h 526833"/>
              <a:gd name="connsiteX5" fmla="*/ 0 w 12220281"/>
              <a:gd name="connsiteY5" fmla="*/ 59460 h 52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20281" h="526833">
                <a:moveTo>
                  <a:pt x="0" y="59460"/>
                </a:moveTo>
                <a:cubicBezTo>
                  <a:pt x="1357460" y="-23025"/>
                  <a:pt x="6108047" y="303732"/>
                  <a:pt x="8144760" y="295876"/>
                </a:cubicBezTo>
                <a:cubicBezTo>
                  <a:pt x="10181473" y="288020"/>
                  <a:pt x="11545741" y="-70158"/>
                  <a:pt x="12220281" y="12326"/>
                </a:cubicBezTo>
                <a:lnTo>
                  <a:pt x="12192001" y="526833"/>
                </a:lnTo>
                <a:lnTo>
                  <a:pt x="0" y="526833"/>
                </a:lnTo>
                <a:lnTo>
                  <a:pt x="0" y="59460"/>
                </a:lnTo>
                <a:close/>
              </a:path>
            </a:pathLst>
          </a:custGeom>
          <a:solidFill>
            <a:srgbClr val="10B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liennummernplatzhalter 3">
            <a:extLst>
              <a:ext uri="{FF2B5EF4-FFF2-40B4-BE49-F238E27FC236}">
                <a16:creationId xmlns:a16="http://schemas.microsoft.com/office/drawing/2014/main" id="{5E11651D-5DF1-7E8D-8FB0-C7A8E37FFE35}"/>
              </a:ext>
            </a:extLst>
          </p:cNvPr>
          <p:cNvSpPr>
            <a:spLocks noGrp="1"/>
          </p:cNvSpPr>
          <p:nvPr>
            <p:ph type="sldNum" sz="quarter" idx="12"/>
          </p:nvPr>
        </p:nvSpPr>
        <p:spPr>
          <a:xfrm>
            <a:off x="11231249" y="6384631"/>
            <a:ext cx="542826" cy="365125"/>
          </a:xfrm>
        </p:spPr>
        <p:txBody>
          <a:bodyPr/>
          <a:lstStyle/>
          <a:p>
            <a:fld id="{C2405744-A29E-4934-8C45-CBA599106AB2}" type="slidenum">
              <a:rPr lang="de-DE" smtClean="0">
                <a:solidFill>
                  <a:schemeClr val="bg1"/>
                </a:solidFill>
              </a:rPr>
              <a:t>14</a:t>
            </a:fld>
            <a:endParaRPr lang="de-DE">
              <a:solidFill>
                <a:schemeClr val="bg1"/>
              </a:solidFill>
            </a:endParaRPr>
          </a:p>
        </p:txBody>
      </p:sp>
      <p:sp>
        <p:nvSpPr>
          <p:cNvPr id="6" name="Sehne 5">
            <a:extLst>
              <a:ext uri="{FF2B5EF4-FFF2-40B4-BE49-F238E27FC236}">
                <a16:creationId xmlns:a16="http://schemas.microsoft.com/office/drawing/2014/main" id="{92AC079B-0B1A-229D-3F82-1ED3220EAB75}"/>
              </a:ext>
            </a:extLst>
          </p:cNvPr>
          <p:cNvSpPr/>
          <p:nvPr/>
        </p:nvSpPr>
        <p:spPr>
          <a:xfrm rot="6586289">
            <a:off x="50912" y="6476590"/>
            <a:ext cx="416069" cy="619734"/>
          </a:xfrm>
          <a:prstGeom prst="chord">
            <a:avLst/>
          </a:prstGeom>
          <a:solidFill>
            <a:srgbClr val="85BC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Sehne 4">
            <a:extLst>
              <a:ext uri="{FF2B5EF4-FFF2-40B4-BE49-F238E27FC236}">
                <a16:creationId xmlns:a16="http://schemas.microsoft.com/office/drawing/2014/main" id="{962B2013-8BF4-975E-05D7-D0F44318A5A2}"/>
              </a:ext>
            </a:extLst>
          </p:cNvPr>
          <p:cNvSpPr/>
          <p:nvPr/>
        </p:nvSpPr>
        <p:spPr>
          <a:xfrm rot="13630274">
            <a:off x="-182014" y="6179041"/>
            <a:ext cx="345172" cy="919158"/>
          </a:xfrm>
          <a:prstGeom prst="chord">
            <a:avLst>
              <a:gd name="adj1" fmla="val 2700000"/>
              <a:gd name="adj2" fmla="val 13550198"/>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itel 6">
            <a:extLst>
              <a:ext uri="{FF2B5EF4-FFF2-40B4-BE49-F238E27FC236}">
                <a16:creationId xmlns:a16="http://schemas.microsoft.com/office/drawing/2014/main" id="{146398FE-6D66-4ADF-A9ED-A1DC6960B38E}"/>
              </a:ext>
            </a:extLst>
          </p:cNvPr>
          <p:cNvSpPr>
            <a:spLocks noGrp="1"/>
          </p:cNvSpPr>
          <p:nvPr>
            <p:ph type="title"/>
          </p:nvPr>
        </p:nvSpPr>
        <p:spPr>
          <a:xfrm>
            <a:off x="922090" y="108244"/>
            <a:ext cx="10515600" cy="1325563"/>
          </a:xfrm>
        </p:spPr>
        <p:txBody>
          <a:bodyPr>
            <a:normAutofit/>
          </a:bodyPr>
          <a:lstStyle/>
          <a:p>
            <a:r>
              <a:rPr lang="de-DE" sz="2800" dirty="0">
                <a:solidFill>
                  <a:srgbClr val="0C385D"/>
                </a:solidFill>
              </a:rPr>
              <a:t>Gesamtübersicht: besonders vom Klimawandel betroffene Orte </a:t>
            </a:r>
          </a:p>
        </p:txBody>
      </p:sp>
      <p:pic>
        <p:nvPicPr>
          <p:cNvPr id="11" name="Grafik 10">
            <a:extLst>
              <a:ext uri="{FF2B5EF4-FFF2-40B4-BE49-F238E27FC236}">
                <a16:creationId xmlns:a16="http://schemas.microsoft.com/office/drawing/2014/main" id="{2A8FB4F8-8AE1-43EB-BBD3-675B54CFB0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9101" y="1156271"/>
            <a:ext cx="7064379" cy="4996215"/>
          </a:xfrm>
          <a:prstGeom prst="rect">
            <a:avLst/>
          </a:prstGeom>
        </p:spPr>
      </p:pic>
    </p:spTree>
    <p:extLst>
      <p:ext uri="{BB962C8B-B14F-4D97-AF65-F5344CB8AC3E}">
        <p14:creationId xmlns:p14="http://schemas.microsoft.com/office/powerpoint/2010/main" val="2553595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nhaltsplatzhalter 8" descr="Ein Bild, das Text, Grafiken, Grafikdesign, Schrift enthält.&#10;&#10;Automatisch generierte Beschreibung">
            <a:extLst>
              <a:ext uri="{FF2B5EF4-FFF2-40B4-BE49-F238E27FC236}">
                <a16:creationId xmlns:a16="http://schemas.microsoft.com/office/drawing/2014/main" id="{F426DB4B-D1F6-776F-1BB1-B9674462AEF6}"/>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11012148" y="0"/>
            <a:ext cx="1179851" cy="1325563"/>
          </a:xfrm>
        </p:spPr>
      </p:pic>
      <p:sp>
        <p:nvSpPr>
          <p:cNvPr id="10" name="Inhaltsplatzhalter 2">
            <a:extLst>
              <a:ext uri="{FF2B5EF4-FFF2-40B4-BE49-F238E27FC236}">
                <a16:creationId xmlns:a16="http://schemas.microsoft.com/office/drawing/2014/main" id="{10EBD96A-9143-9ABC-0969-21B0DAC52CA3}"/>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solidFill>
                <a:srgbClr val="002E55"/>
              </a:solidFill>
            </a:endParaRPr>
          </a:p>
          <a:p>
            <a:endParaRPr lang="de-DE" dirty="0">
              <a:solidFill>
                <a:srgbClr val="002E55"/>
              </a:solidFill>
            </a:endParaRPr>
          </a:p>
          <a:p>
            <a:endParaRPr lang="de-DE" dirty="0">
              <a:solidFill>
                <a:srgbClr val="002E55"/>
              </a:solidFill>
            </a:endParaRPr>
          </a:p>
          <a:p>
            <a:endParaRPr lang="de-DE" dirty="0">
              <a:solidFill>
                <a:srgbClr val="002E55"/>
              </a:solidFill>
            </a:endParaRPr>
          </a:p>
          <a:p>
            <a:pPr marL="0" indent="0">
              <a:buNone/>
            </a:pPr>
            <a:endParaRPr lang="de-DE" dirty="0">
              <a:solidFill>
                <a:srgbClr val="002E55"/>
              </a:solidFill>
            </a:endParaRPr>
          </a:p>
        </p:txBody>
      </p:sp>
      <p:sp>
        <p:nvSpPr>
          <p:cNvPr id="12" name="Rechteck 7">
            <a:extLst>
              <a:ext uri="{FF2B5EF4-FFF2-40B4-BE49-F238E27FC236}">
                <a16:creationId xmlns:a16="http://schemas.microsoft.com/office/drawing/2014/main" id="{61E88688-D633-4F74-4A08-169FDCCE2AC4}"/>
              </a:ext>
            </a:extLst>
          </p:cNvPr>
          <p:cNvSpPr/>
          <p:nvPr/>
        </p:nvSpPr>
        <p:spPr>
          <a:xfrm>
            <a:off x="0" y="6356350"/>
            <a:ext cx="12220281" cy="526833"/>
          </a:xfrm>
          <a:custGeom>
            <a:avLst/>
            <a:gdLst>
              <a:gd name="connsiteX0" fmla="*/ 0 w 12192001"/>
              <a:gd name="connsiteY0" fmla="*/ 0 h 325971"/>
              <a:gd name="connsiteX1" fmla="*/ 12192001 w 12192001"/>
              <a:gd name="connsiteY1" fmla="*/ 0 h 325971"/>
              <a:gd name="connsiteX2" fmla="*/ 12192001 w 12192001"/>
              <a:gd name="connsiteY2" fmla="*/ 325971 h 325971"/>
              <a:gd name="connsiteX3" fmla="*/ 0 w 12192001"/>
              <a:gd name="connsiteY3" fmla="*/ 325971 h 325971"/>
              <a:gd name="connsiteX4" fmla="*/ 0 w 12192001"/>
              <a:gd name="connsiteY4" fmla="*/ 0 h 325971"/>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220281"/>
              <a:gd name="connsiteY0" fmla="*/ 51695 h 519068"/>
              <a:gd name="connsiteX1" fmla="*/ 12220281 w 12220281"/>
              <a:gd name="connsiteY1" fmla="*/ 4561 h 519068"/>
              <a:gd name="connsiteX2" fmla="*/ 12192001 w 12220281"/>
              <a:gd name="connsiteY2" fmla="*/ 519068 h 519068"/>
              <a:gd name="connsiteX3" fmla="*/ 0 w 12220281"/>
              <a:gd name="connsiteY3" fmla="*/ 519068 h 519068"/>
              <a:gd name="connsiteX4" fmla="*/ 0 w 12220281"/>
              <a:gd name="connsiteY4" fmla="*/ 51695 h 519068"/>
              <a:gd name="connsiteX0" fmla="*/ 0 w 12220281"/>
              <a:gd name="connsiteY0" fmla="*/ 59460 h 526833"/>
              <a:gd name="connsiteX1" fmla="*/ 8144760 w 12220281"/>
              <a:gd name="connsiteY1" fmla="*/ 295876 h 526833"/>
              <a:gd name="connsiteX2" fmla="*/ 12220281 w 12220281"/>
              <a:gd name="connsiteY2" fmla="*/ 12326 h 526833"/>
              <a:gd name="connsiteX3" fmla="*/ 12192001 w 12220281"/>
              <a:gd name="connsiteY3" fmla="*/ 526833 h 526833"/>
              <a:gd name="connsiteX4" fmla="*/ 0 w 12220281"/>
              <a:gd name="connsiteY4" fmla="*/ 526833 h 526833"/>
              <a:gd name="connsiteX5" fmla="*/ 0 w 12220281"/>
              <a:gd name="connsiteY5" fmla="*/ 59460 h 52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20281" h="526833">
                <a:moveTo>
                  <a:pt x="0" y="59460"/>
                </a:moveTo>
                <a:cubicBezTo>
                  <a:pt x="1357460" y="-23025"/>
                  <a:pt x="6108047" y="303732"/>
                  <a:pt x="8144760" y="295876"/>
                </a:cubicBezTo>
                <a:cubicBezTo>
                  <a:pt x="10181473" y="288020"/>
                  <a:pt x="11545741" y="-70158"/>
                  <a:pt x="12220281" y="12326"/>
                </a:cubicBezTo>
                <a:lnTo>
                  <a:pt x="12192001" y="526833"/>
                </a:lnTo>
                <a:lnTo>
                  <a:pt x="0" y="526833"/>
                </a:lnTo>
                <a:lnTo>
                  <a:pt x="0" y="59460"/>
                </a:lnTo>
                <a:close/>
              </a:path>
            </a:pathLst>
          </a:custGeom>
          <a:solidFill>
            <a:srgbClr val="10B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liennummernplatzhalter 3">
            <a:extLst>
              <a:ext uri="{FF2B5EF4-FFF2-40B4-BE49-F238E27FC236}">
                <a16:creationId xmlns:a16="http://schemas.microsoft.com/office/drawing/2014/main" id="{5E11651D-5DF1-7E8D-8FB0-C7A8E37FFE35}"/>
              </a:ext>
            </a:extLst>
          </p:cNvPr>
          <p:cNvSpPr>
            <a:spLocks noGrp="1"/>
          </p:cNvSpPr>
          <p:nvPr>
            <p:ph type="sldNum" sz="quarter" idx="12"/>
          </p:nvPr>
        </p:nvSpPr>
        <p:spPr>
          <a:xfrm>
            <a:off x="11231249" y="6384631"/>
            <a:ext cx="542826" cy="365125"/>
          </a:xfrm>
        </p:spPr>
        <p:txBody>
          <a:bodyPr/>
          <a:lstStyle/>
          <a:p>
            <a:fld id="{C2405744-A29E-4934-8C45-CBA599106AB2}" type="slidenum">
              <a:rPr lang="de-DE" smtClean="0">
                <a:solidFill>
                  <a:schemeClr val="bg1"/>
                </a:solidFill>
              </a:rPr>
              <a:t>15</a:t>
            </a:fld>
            <a:endParaRPr lang="de-DE">
              <a:solidFill>
                <a:schemeClr val="bg1"/>
              </a:solidFill>
            </a:endParaRPr>
          </a:p>
        </p:txBody>
      </p:sp>
      <p:sp>
        <p:nvSpPr>
          <p:cNvPr id="6" name="Sehne 5">
            <a:extLst>
              <a:ext uri="{FF2B5EF4-FFF2-40B4-BE49-F238E27FC236}">
                <a16:creationId xmlns:a16="http://schemas.microsoft.com/office/drawing/2014/main" id="{92AC079B-0B1A-229D-3F82-1ED3220EAB75}"/>
              </a:ext>
            </a:extLst>
          </p:cNvPr>
          <p:cNvSpPr/>
          <p:nvPr/>
        </p:nvSpPr>
        <p:spPr>
          <a:xfrm rot="6586289">
            <a:off x="50912" y="6476590"/>
            <a:ext cx="416069" cy="619734"/>
          </a:xfrm>
          <a:prstGeom prst="chord">
            <a:avLst/>
          </a:prstGeom>
          <a:solidFill>
            <a:srgbClr val="85BC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Sehne 4">
            <a:extLst>
              <a:ext uri="{FF2B5EF4-FFF2-40B4-BE49-F238E27FC236}">
                <a16:creationId xmlns:a16="http://schemas.microsoft.com/office/drawing/2014/main" id="{962B2013-8BF4-975E-05D7-D0F44318A5A2}"/>
              </a:ext>
            </a:extLst>
          </p:cNvPr>
          <p:cNvSpPr/>
          <p:nvPr/>
        </p:nvSpPr>
        <p:spPr>
          <a:xfrm rot="13630274">
            <a:off x="-182014" y="6179041"/>
            <a:ext cx="345172" cy="919158"/>
          </a:xfrm>
          <a:prstGeom prst="chord">
            <a:avLst>
              <a:gd name="adj1" fmla="val 2700000"/>
              <a:gd name="adj2" fmla="val 13550198"/>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itel 6">
            <a:extLst>
              <a:ext uri="{FF2B5EF4-FFF2-40B4-BE49-F238E27FC236}">
                <a16:creationId xmlns:a16="http://schemas.microsoft.com/office/drawing/2014/main" id="{146398FE-6D66-4ADF-A9ED-A1DC6960B38E}"/>
              </a:ext>
            </a:extLst>
          </p:cNvPr>
          <p:cNvSpPr>
            <a:spLocks noGrp="1"/>
          </p:cNvSpPr>
          <p:nvPr>
            <p:ph type="title"/>
          </p:nvPr>
        </p:nvSpPr>
        <p:spPr>
          <a:xfrm>
            <a:off x="224290" y="172620"/>
            <a:ext cx="10515600" cy="1325563"/>
          </a:xfrm>
        </p:spPr>
        <p:txBody>
          <a:bodyPr>
            <a:normAutofit/>
          </a:bodyPr>
          <a:lstStyle/>
          <a:p>
            <a:pPr algn="ctr"/>
            <a:r>
              <a:rPr lang="de-DE" sz="2800" dirty="0">
                <a:solidFill>
                  <a:srgbClr val="0C385D"/>
                </a:solidFill>
              </a:rPr>
              <a:t>Welche Orte sind im Landkreis besonders von Dürre und Trockenheit betroffen?</a:t>
            </a:r>
            <a:br>
              <a:rPr lang="de-DE" sz="2800" dirty="0"/>
            </a:br>
            <a:r>
              <a:rPr lang="de-DE" sz="1800" b="1" dirty="0"/>
              <a:t>N= 176</a:t>
            </a:r>
            <a:endParaRPr lang="de-DE" sz="2800" dirty="0"/>
          </a:p>
        </p:txBody>
      </p:sp>
      <p:pic>
        <p:nvPicPr>
          <p:cNvPr id="13" name="Grafik 12">
            <a:extLst>
              <a:ext uri="{FF2B5EF4-FFF2-40B4-BE49-F238E27FC236}">
                <a16:creationId xmlns:a16="http://schemas.microsoft.com/office/drawing/2014/main" id="{B8068917-6ABC-4E95-9226-A872FE4AB763}"/>
              </a:ext>
            </a:extLst>
          </p:cNvPr>
          <p:cNvPicPr>
            <a:picLocks noChangeAspect="1"/>
          </p:cNvPicPr>
          <p:nvPr/>
        </p:nvPicPr>
        <p:blipFill>
          <a:blip r:embed="rId3"/>
          <a:stretch>
            <a:fillRect/>
          </a:stretch>
        </p:blipFill>
        <p:spPr>
          <a:xfrm>
            <a:off x="1275127" y="1334214"/>
            <a:ext cx="7055515" cy="4960666"/>
          </a:xfrm>
          <a:prstGeom prst="rect">
            <a:avLst/>
          </a:prstGeom>
        </p:spPr>
      </p:pic>
      <p:sp>
        <p:nvSpPr>
          <p:cNvPr id="2" name="Rechteck 1">
            <a:extLst>
              <a:ext uri="{FF2B5EF4-FFF2-40B4-BE49-F238E27FC236}">
                <a16:creationId xmlns:a16="http://schemas.microsoft.com/office/drawing/2014/main" id="{C26DE827-6904-45D5-8ABE-D01A79EC4350}"/>
              </a:ext>
            </a:extLst>
          </p:cNvPr>
          <p:cNvSpPr/>
          <p:nvPr/>
        </p:nvSpPr>
        <p:spPr>
          <a:xfrm>
            <a:off x="8466771" y="1384746"/>
            <a:ext cx="3788207" cy="3302764"/>
          </a:xfrm>
          <a:prstGeom prst="rect">
            <a:avLst/>
          </a:prstGeom>
        </p:spPr>
        <p:txBody>
          <a:bodyPr wrap="square">
            <a:spAutoFit/>
          </a:bodyPr>
          <a:lstStyle/>
          <a:p>
            <a:r>
              <a:rPr lang="de-DE" sz="2400" b="1" dirty="0">
                <a:ea typeface="Times New Roman" panose="02020603050405020304" pitchFamily="18" charset="0"/>
                <a:cs typeface="Segoe UI Emoji" panose="020B0502040204020203" pitchFamily="34" charset="0"/>
              </a:rPr>
              <a:t>📍</a:t>
            </a:r>
            <a:r>
              <a:rPr lang="de-DE" sz="2400" b="1" dirty="0">
                <a:ea typeface="Times New Roman" panose="02020603050405020304" pitchFamily="18" charset="0"/>
              </a:rPr>
              <a:t> Besonders oft genannte Orte / Regionen:</a:t>
            </a:r>
          </a:p>
          <a:p>
            <a:pPr marL="342900" lvl="0" indent="-342900">
              <a:lnSpc>
                <a:spcPct val="107000"/>
              </a:lnSpc>
              <a:spcAft>
                <a:spcPts val="800"/>
              </a:spcAft>
              <a:buSzPts val="1000"/>
              <a:buFont typeface="Symbol" panose="05050102010706020507" pitchFamily="18" charset="2"/>
              <a:buChar char=""/>
              <a:tabLst>
                <a:tab pos="457200" algn="l"/>
              </a:tabLst>
            </a:pPr>
            <a:r>
              <a:rPr lang="de-DE" dirty="0">
                <a:ea typeface="Calibri" panose="020F0502020204030204" pitchFamily="34" charset="0"/>
                <a:cs typeface="Times New Roman" panose="02020603050405020304" pitchFamily="18" charset="0"/>
              </a:rPr>
              <a:t>Maifeld </a:t>
            </a:r>
          </a:p>
          <a:p>
            <a:pPr marL="342900" lvl="0" indent="-342900">
              <a:lnSpc>
                <a:spcPct val="107000"/>
              </a:lnSpc>
              <a:spcAft>
                <a:spcPts val="800"/>
              </a:spcAft>
              <a:buSzPts val="1000"/>
              <a:buFont typeface="Symbol" panose="05050102010706020507" pitchFamily="18" charset="2"/>
              <a:buChar char=""/>
              <a:tabLst>
                <a:tab pos="457200" algn="l"/>
              </a:tabLst>
            </a:pPr>
            <a:r>
              <a:rPr lang="de-DE" dirty="0">
                <a:ea typeface="Calibri" panose="020F0502020204030204" pitchFamily="34" charset="0"/>
                <a:cs typeface="Times New Roman" panose="02020603050405020304" pitchFamily="18" charset="0"/>
              </a:rPr>
              <a:t>Pellenz</a:t>
            </a:r>
          </a:p>
          <a:p>
            <a:pPr marL="342900" lvl="0" indent="-342900">
              <a:lnSpc>
                <a:spcPct val="107000"/>
              </a:lnSpc>
              <a:spcAft>
                <a:spcPts val="800"/>
              </a:spcAft>
              <a:buSzPts val="1000"/>
              <a:buFont typeface="Symbol" panose="05050102010706020507" pitchFamily="18" charset="2"/>
              <a:buChar char=""/>
              <a:tabLst>
                <a:tab pos="457200" algn="l"/>
              </a:tabLst>
            </a:pPr>
            <a:r>
              <a:rPr lang="de-DE" dirty="0">
                <a:ea typeface="Calibri" panose="020F0502020204030204" pitchFamily="34" charset="0"/>
                <a:cs typeface="Times New Roman" panose="02020603050405020304" pitchFamily="18" charset="0"/>
              </a:rPr>
              <a:t>Moselregion</a:t>
            </a:r>
          </a:p>
          <a:p>
            <a:pPr marL="342900" lvl="0" indent="-342900">
              <a:lnSpc>
                <a:spcPct val="107000"/>
              </a:lnSpc>
              <a:spcAft>
                <a:spcPts val="800"/>
              </a:spcAft>
              <a:buSzPts val="1000"/>
              <a:buFont typeface="Symbol" panose="05050102010706020507" pitchFamily="18" charset="2"/>
              <a:buChar char=""/>
              <a:tabLst>
                <a:tab pos="457200" algn="l"/>
              </a:tabLst>
            </a:pPr>
            <a:r>
              <a:rPr lang="de-DE" dirty="0">
                <a:ea typeface="Calibri" panose="020F0502020204030204" pitchFamily="34" charset="0"/>
                <a:cs typeface="Times New Roman" panose="02020603050405020304" pitchFamily="18" charset="0"/>
              </a:rPr>
              <a:t>Münstermaifeld, Polch, </a:t>
            </a:r>
            <a:r>
              <a:rPr lang="de-DE" dirty="0" err="1">
                <a:ea typeface="Calibri" panose="020F0502020204030204" pitchFamily="34" charset="0"/>
                <a:cs typeface="Times New Roman" panose="02020603050405020304" pitchFamily="18" charset="0"/>
              </a:rPr>
              <a:t>Mertloch</a:t>
            </a:r>
            <a:endParaRPr lang="de-DE"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de-DE" dirty="0">
                <a:ea typeface="Calibri" panose="020F0502020204030204" pitchFamily="34" charset="0"/>
                <a:cs typeface="Times New Roman" panose="02020603050405020304" pitchFamily="18" charset="0"/>
              </a:rPr>
              <a:t>Bendorf, </a:t>
            </a:r>
            <a:r>
              <a:rPr lang="de-DE" dirty="0" err="1">
                <a:ea typeface="Calibri" panose="020F0502020204030204" pitchFamily="34" charset="0"/>
                <a:cs typeface="Times New Roman" panose="02020603050405020304" pitchFamily="18" charset="0"/>
              </a:rPr>
              <a:t>Trimbs</a:t>
            </a:r>
            <a:r>
              <a:rPr lang="de-DE" dirty="0">
                <a:ea typeface="Calibri" panose="020F0502020204030204" pitchFamily="34" charset="0"/>
                <a:cs typeface="Times New Roman" panose="02020603050405020304" pitchFamily="18" charset="0"/>
              </a:rPr>
              <a:t>, Mayen, Winningen, </a:t>
            </a:r>
            <a:r>
              <a:rPr lang="de-DE" dirty="0" err="1">
                <a:ea typeface="Calibri" panose="020F0502020204030204" pitchFamily="34" charset="0"/>
                <a:cs typeface="Times New Roman" panose="02020603050405020304" pitchFamily="18" charset="0"/>
              </a:rPr>
              <a:t>Kettiger</a:t>
            </a:r>
            <a:r>
              <a:rPr lang="de-DE" dirty="0">
                <a:ea typeface="Calibri" panose="020F0502020204030204" pitchFamily="34" charset="0"/>
                <a:cs typeface="Times New Roman" panose="02020603050405020304" pitchFamily="18" charset="0"/>
              </a:rPr>
              <a:t> Berg, </a:t>
            </a:r>
            <a:r>
              <a:rPr lang="de-DE" dirty="0" err="1">
                <a:ea typeface="Calibri" panose="020F0502020204030204" pitchFamily="34" charset="0"/>
                <a:cs typeface="Times New Roman" panose="02020603050405020304" pitchFamily="18" charset="0"/>
              </a:rPr>
              <a:t>Ettringen</a:t>
            </a:r>
            <a:r>
              <a:rPr lang="de-DE" dirty="0">
                <a:ea typeface="Calibri" panose="020F0502020204030204" pitchFamily="34" charset="0"/>
                <a:cs typeface="Times New Roman" panose="02020603050405020304" pitchFamily="18" charset="0"/>
              </a:rPr>
              <a:t>, Niederwerth</a:t>
            </a:r>
          </a:p>
        </p:txBody>
      </p:sp>
    </p:spTree>
    <p:extLst>
      <p:ext uri="{BB962C8B-B14F-4D97-AF65-F5344CB8AC3E}">
        <p14:creationId xmlns:p14="http://schemas.microsoft.com/office/powerpoint/2010/main" val="3368865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nhaltsplatzhalter 8" descr="Ein Bild, das Text, Grafiken, Grafikdesign, Schrift enthält.&#10;&#10;Automatisch generierte Beschreibung">
            <a:extLst>
              <a:ext uri="{FF2B5EF4-FFF2-40B4-BE49-F238E27FC236}">
                <a16:creationId xmlns:a16="http://schemas.microsoft.com/office/drawing/2014/main" id="{F426DB4B-D1F6-776F-1BB1-B9674462AEF6}"/>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11012148" y="0"/>
            <a:ext cx="1179851" cy="1325563"/>
          </a:xfrm>
        </p:spPr>
      </p:pic>
      <p:sp>
        <p:nvSpPr>
          <p:cNvPr id="10" name="Inhaltsplatzhalter 2">
            <a:extLst>
              <a:ext uri="{FF2B5EF4-FFF2-40B4-BE49-F238E27FC236}">
                <a16:creationId xmlns:a16="http://schemas.microsoft.com/office/drawing/2014/main" id="{10EBD96A-9143-9ABC-0969-21B0DAC52CA3}"/>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solidFill>
                <a:srgbClr val="002E55"/>
              </a:solidFill>
            </a:endParaRPr>
          </a:p>
          <a:p>
            <a:endParaRPr lang="de-DE" dirty="0">
              <a:solidFill>
                <a:srgbClr val="002E55"/>
              </a:solidFill>
            </a:endParaRPr>
          </a:p>
          <a:p>
            <a:endParaRPr lang="de-DE" dirty="0">
              <a:solidFill>
                <a:srgbClr val="002E55"/>
              </a:solidFill>
            </a:endParaRPr>
          </a:p>
          <a:p>
            <a:endParaRPr lang="de-DE" dirty="0">
              <a:solidFill>
                <a:srgbClr val="002E55"/>
              </a:solidFill>
            </a:endParaRPr>
          </a:p>
          <a:p>
            <a:pPr marL="0" indent="0">
              <a:buNone/>
            </a:pPr>
            <a:endParaRPr lang="de-DE" dirty="0">
              <a:solidFill>
                <a:srgbClr val="002E55"/>
              </a:solidFill>
            </a:endParaRPr>
          </a:p>
        </p:txBody>
      </p:sp>
      <p:sp>
        <p:nvSpPr>
          <p:cNvPr id="12" name="Rechteck 7">
            <a:extLst>
              <a:ext uri="{FF2B5EF4-FFF2-40B4-BE49-F238E27FC236}">
                <a16:creationId xmlns:a16="http://schemas.microsoft.com/office/drawing/2014/main" id="{61E88688-D633-4F74-4A08-169FDCCE2AC4}"/>
              </a:ext>
            </a:extLst>
          </p:cNvPr>
          <p:cNvSpPr/>
          <p:nvPr/>
        </p:nvSpPr>
        <p:spPr>
          <a:xfrm>
            <a:off x="0" y="6356350"/>
            <a:ext cx="12220281" cy="526833"/>
          </a:xfrm>
          <a:custGeom>
            <a:avLst/>
            <a:gdLst>
              <a:gd name="connsiteX0" fmla="*/ 0 w 12192001"/>
              <a:gd name="connsiteY0" fmla="*/ 0 h 325971"/>
              <a:gd name="connsiteX1" fmla="*/ 12192001 w 12192001"/>
              <a:gd name="connsiteY1" fmla="*/ 0 h 325971"/>
              <a:gd name="connsiteX2" fmla="*/ 12192001 w 12192001"/>
              <a:gd name="connsiteY2" fmla="*/ 325971 h 325971"/>
              <a:gd name="connsiteX3" fmla="*/ 0 w 12192001"/>
              <a:gd name="connsiteY3" fmla="*/ 325971 h 325971"/>
              <a:gd name="connsiteX4" fmla="*/ 0 w 12192001"/>
              <a:gd name="connsiteY4" fmla="*/ 0 h 325971"/>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220281"/>
              <a:gd name="connsiteY0" fmla="*/ 51695 h 519068"/>
              <a:gd name="connsiteX1" fmla="*/ 12220281 w 12220281"/>
              <a:gd name="connsiteY1" fmla="*/ 4561 h 519068"/>
              <a:gd name="connsiteX2" fmla="*/ 12192001 w 12220281"/>
              <a:gd name="connsiteY2" fmla="*/ 519068 h 519068"/>
              <a:gd name="connsiteX3" fmla="*/ 0 w 12220281"/>
              <a:gd name="connsiteY3" fmla="*/ 519068 h 519068"/>
              <a:gd name="connsiteX4" fmla="*/ 0 w 12220281"/>
              <a:gd name="connsiteY4" fmla="*/ 51695 h 519068"/>
              <a:gd name="connsiteX0" fmla="*/ 0 w 12220281"/>
              <a:gd name="connsiteY0" fmla="*/ 59460 h 526833"/>
              <a:gd name="connsiteX1" fmla="*/ 8144760 w 12220281"/>
              <a:gd name="connsiteY1" fmla="*/ 295876 h 526833"/>
              <a:gd name="connsiteX2" fmla="*/ 12220281 w 12220281"/>
              <a:gd name="connsiteY2" fmla="*/ 12326 h 526833"/>
              <a:gd name="connsiteX3" fmla="*/ 12192001 w 12220281"/>
              <a:gd name="connsiteY3" fmla="*/ 526833 h 526833"/>
              <a:gd name="connsiteX4" fmla="*/ 0 w 12220281"/>
              <a:gd name="connsiteY4" fmla="*/ 526833 h 526833"/>
              <a:gd name="connsiteX5" fmla="*/ 0 w 12220281"/>
              <a:gd name="connsiteY5" fmla="*/ 59460 h 52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20281" h="526833">
                <a:moveTo>
                  <a:pt x="0" y="59460"/>
                </a:moveTo>
                <a:cubicBezTo>
                  <a:pt x="1357460" y="-23025"/>
                  <a:pt x="6108047" y="303732"/>
                  <a:pt x="8144760" y="295876"/>
                </a:cubicBezTo>
                <a:cubicBezTo>
                  <a:pt x="10181473" y="288020"/>
                  <a:pt x="11545741" y="-70158"/>
                  <a:pt x="12220281" y="12326"/>
                </a:cubicBezTo>
                <a:lnTo>
                  <a:pt x="12192001" y="526833"/>
                </a:lnTo>
                <a:lnTo>
                  <a:pt x="0" y="526833"/>
                </a:lnTo>
                <a:lnTo>
                  <a:pt x="0" y="59460"/>
                </a:lnTo>
                <a:close/>
              </a:path>
            </a:pathLst>
          </a:custGeom>
          <a:solidFill>
            <a:srgbClr val="10B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liennummernplatzhalter 3">
            <a:extLst>
              <a:ext uri="{FF2B5EF4-FFF2-40B4-BE49-F238E27FC236}">
                <a16:creationId xmlns:a16="http://schemas.microsoft.com/office/drawing/2014/main" id="{5E11651D-5DF1-7E8D-8FB0-C7A8E37FFE35}"/>
              </a:ext>
            </a:extLst>
          </p:cNvPr>
          <p:cNvSpPr>
            <a:spLocks noGrp="1"/>
          </p:cNvSpPr>
          <p:nvPr>
            <p:ph type="sldNum" sz="quarter" idx="12"/>
          </p:nvPr>
        </p:nvSpPr>
        <p:spPr>
          <a:xfrm>
            <a:off x="11231249" y="6384631"/>
            <a:ext cx="542826" cy="365125"/>
          </a:xfrm>
        </p:spPr>
        <p:txBody>
          <a:bodyPr/>
          <a:lstStyle/>
          <a:p>
            <a:fld id="{C2405744-A29E-4934-8C45-CBA599106AB2}" type="slidenum">
              <a:rPr lang="de-DE" smtClean="0">
                <a:solidFill>
                  <a:schemeClr val="bg1"/>
                </a:solidFill>
              </a:rPr>
              <a:t>16</a:t>
            </a:fld>
            <a:endParaRPr lang="de-DE">
              <a:solidFill>
                <a:schemeClr val="bg1"/>
              </a:solidFill>
            </a:endParaRPr>
          </a:p>
        </p:txBody>
      </p:sp>
      <p:sp>
        <p:nvSpPr>
          <p:cNvPr id="6" name="Sehne 5">
            <a:extLst>
              <a:ext uri="{FF2B5EF4-FFF2-40B4-BE49-F238E27FC236}">
                <a16:creationId xmlns:a16="http://schemas.microsoft.com/office/drawing/2014/main" id="{92AC079B-0B1A-229D-3F82-1ED3220EAB75}"/>
              </a:ext>
            </a:extLst>
          </p:cNvPr>
          <p:cNvSpPr/>
          <p:nvPr/>
        </p:nvSpPr>
        <p:spPr>
          <a:xfrm rot="6586289">
            <a:off x="50912" y="6476590"/>
            <a:ext cx="416069" cy="619734"/>
          </a:xfrm>
          <a:prstGeom prst="chord">
            <a:avLst/>
          </a:prstGeom>
          <a:solidFill>
            <a:srgbClr val="85BC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Sehne 4">
            <a:extLst>
              <a:ext uri="{FF2B5EF4-FFF2-40B4-BE49-F238E27FC236}">
                <a16:creationId xmlns:a16="http://schemas.microsoft.com/office/drawing/2014/main" id="{962B2013-8BF4-975E-05D7-D0F44318A5A2}"/>
              </a:ext>
            </a:extLst>
          </p:cNvPr>
          <p:cNvSpPr/>
          <p:nvPr/>
        </p:nvSpPr>
        <p:spPr>
          <a:xfrm rot="13630274">
            <a:off x="-182014" y="6179041"/>
            <a:ext cx="345172" cy="919158"/>
          </a:xfrm>
          <a:prstGeom prst="chord">
            <a:avLst>
              <a:gd name="adj1" fmla="val 2700000"/>
              <a:gd name="adj2" fmla="val 13550198"/>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itel 6">
            <a:extLst>
              <a:ext uri="{FF2B5EF4-FFF2-40B4-BE49-F238E27FC236}">
                <a16:creationId xmlns:a16="http://schemas.microsoft.com/office/drawing/2014/main" id="{146398FE-6D66-4ADF-A9ED-A1DC6960B38E}"/>
              </a:ext>
            </a:extLst>
          </p:cNvPr>
          <p:cNvSpPr>
            <a:spLocks noGrp="1"/>
          </p:cNvSpPr>
          <p:nvPr>
            <p:ph type="title"/>
          </p:nvPr>
        </p:nvSpPr>
        <p:spPr>
          <a:xfrm>
            <a:off x="406025" y="31530"/>
            <a:ext cx="10515600" cy="1325563"/>
          </a:xfrm>
        </p:spPr>
        <p:txBody>
          <a:bodyPr>
            <a:normAutofit/>
          </a:bodyPr>
          <a:lstStyle/>
          <a:p>
            <a:pPr algn="ctr"/>
            <a:r>
              <a:rPr lang="de-DE" sz="2000" dirty="0">
                <a:solidFill>
                  <a:srgbClr val="0C385D"/>
                </a:solidFill>
              </a:rPr>
              <a:t>Kommentare nach Oberkategorien sortiert: Welche Orte sind im Landkreis besonders von Dürre und Trockenheit betroffen?</a:t>
            </a:r>
            <a:br>
              <a:rPr lang="de-DE" sz="2400" dirty="0"/>
            </a:br>
            <a:r>
              <a:rPr lang="de-DE" sz="1400" b="1" dirty="0"/>
              <a:t>N= 176</a:t>
            </a:r>
            <a:endParaRPr lang="de-DE" sz="2000" dirty="0"/>
          </a:p>
        </p:txBody>
      </p:sp>
      <p:graphicFrame>
        <p:nvGraphicFramePr>
          <p:cNvPr id="11" name="Tabelle 10">
            <a:extLst>
              <a:ext uri="{FF2B5EF4-FFF2-40B4-BE49-F238E27FC236}">
                <a16:creationId xmlns:a16="http://schemas.microsoft.com/office/drawing/2014/main" id="{2EAFF2C8-2E5D-467A-AE1E-1BCC8ADE1042}"/>
              </a:ext>
            </a:extLst>
          </p:cNvPr>
          <p:cNvGraphicFramePr>
            <a:graphicFrameLocks noGrp="1"/>
          </p:cNvGraphicFramePr>
          <p:nvPr>
            <p:extLst>
              <p:ext uri="{D42A27DB-BD31-4B8C-83A1-F6EECF244321}">
                <p14:modId xmlns:p14="http://schemas.microsoft.com/office/powerpoint/2010/main" val="3958643864"/>
              </p:ext>
            </p:extLst>
          </p:nvPr>
        </p:nvGraphicFramePr>
        <p:xfrm>
          <a:off x="406025" y="1092848"/>
          <a:ext cx="10864148" cy="5307958"/>
        </p:xfrm>
        <a:graphic>
          <a:graphicData uri="http://schemas.openxmlformats.org/drawingml/2006/table">
            <a:tbl>
              <a:tblPr firstRow="1" firstCol="1" bandRow="1">
                <a:tableStyleId>{5940675A-B579-460E-94D1-54222C63F5DA}</a:tableStyleId>
              </a:tblPr>
              <a:tblGrid>
                <a:gridCol w="372264">
                  <a:extLst>
                    <a:ext uri="{9D8B030D-6E8A-4147-A177-3AD203B41FA5}">
                      <a16:colId xmlns:a16="http://schemas.microsoft.com/office/drawing/2014/main" val="2363608087"/>
                    </a:ext>
                  </a:extLst>
                </a:gridCol>
                <a:gridCol w="1654897">
                  <a:extLst>
                    <a:ext uri="{9D8B030D-6E8A-4147-A177-3AD203B41FA5}">
                      <a16:colId xmlns:a16="http://schemas.microsoft.com/office/drawing/2014/main" val="3891838122"/>
                    </a:ext>
                  </a:extLst>
                </a:gridCol>
                <a:gridCol w="700291">
                  <a:extLst>
                    <a:ext uri="{9D8B030D-6E8A-4147-A177-3AD203B41FA5}">
                      <a16:colId xmlns:a16="http://schemas.microsoft.com/office/drawing/2014/main" val="1178912567"/>
                    </a:ext>
                  </a:extLst>
                </a:gridCol>
                <a:gridCol w="4373911">
                  <a:extLst>
                    <a:ext uri="{9D8B030D-6E8A-4147-A177-3AD203B41FA5}">
                      <a16:colId xmlns:a16="http://schemas.microsoft.com/office/drawing/2014/main" val="516567037"/>
                    </a:ext>
                  </a:extLst>
                </a:gridCol>
                <a:gridCol w="3762785">
                  <a:extLst>
                    <a:ext uri="{9D8B030D-6E8A-4147-A177-3AD203B41FA5}">
                      <a16:colId xmlns:a16="http://schemas.microsoft.com/office/drawing/2014/main" val="3230653141"/>
                    </a:ext>
                  </a:extLst>
                </a:gridCol>
              </a:tblGrid>
              <a:tr h="351478">
                <a:tc>
                  <a:txBody>
                    <a:bodyPr/>
                    <a:lstStyle/>
                    <a:p>
                      <a:pPr algn="ctr">
                        <a:lnSpc>
                          <a:spcPct val="107000"/>
                        </a:lnSpc>
                        <a:spcAft>
                          <a:spcPts val="0"/>
                        </a:spcAft>
                      </a:pPr>
                      <a:r>
                        <a:rPr lang="de-DE" sz="1050" b="1" dirty="0">
                          <a:effectLst/>
                        </a:rPr>
                        <a:t>Rang</a:t>
                      </a:r>
                      <a:endParaRPr lang="de-DE"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25" marR="6325" marT="6325" marB="6325"/>
                </a:tc>
                <a:tc>
                  <a:txBody>
                    <a:bodyPr/>
                    <a:lstStyle/>
                    <a:p>
                      <a:pPr algn="ctr">
                        <a:lnSpc>
                          <a:spcPct val="107000"/>
                        </a:lnSpc>
                        <a:spcAft>
                          <a:spcPts val="0"/>
                        </a:spcAft>
                      </a:pPr>
                      <a:r>
                        <a:rPr lang="de-DE" sz="1050" b="1" dirty="0">
                          <a:effectLst/>
                        </a:rPr>
                        <a:t>Thema</a:t>
                      </a:r>
                      <a:endParaRPr lang="de-DE"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25" marR="6325" marT="6325" marB="6325"/>
                </a:tc>
                <a:tc>
                  <a:txBody>
                    <a:bodyPr/>
                    <a:lstStyle/>
                    <a:p>
                      <a:pPr algn="ctr">
                        <a:lnSpc>
                          <a:spcPct val="107000"/>
                        </a:lnSpc>
                        <a:spcAft>
                          <a:spcPts val="0"/>
                        </a:spcAft>
                      </a:pPr>
                      <a:r>
                        <a:rPr lang="de-DE" sz="1050" b="1" dirty="0">
                          <a:effectLst/>
                        </a:rPr>
                        <a:t>Grobe Häufigkeit</a:t>
                      </a:r>
                      <a:endParaRPr lang="de-DE"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25" marR="6325" marT="6325" marB="6325"/>
                </a:tc>
                <a:tc>
                  <a:txBody>
                    <a:bodyPr/>
                    <a:lstStyle/>
                    <a:p>
                      <a:pPr algn="ctr">
                        <a:lnSpc>
                          <a:spcPct val="107000"/>
                        </a:lnSpc>
                        <a:spcAft>
                          <a:spcPts val="0"/>
                        </a:spcAft>
                      </a:pPr>
                      <a:r>
                        <a:rPr lang="de-DE" sz="1050" b="1" dirty="0">
                          <a:effectLst/>
                        </a:rPr>
                        <a:t>Beobachtungen / Inhalte</a:t>
                      </a:r>
                      <a:endParaRPr lang="de-DE"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25" marR="6325" marT="6325" marB="6325"/>
                </a:tc>
                <a:tc>
                  <a:txBody>
                    <a:bodyPr/>
                    <a:lstStyle/>
                    <a:p>
                      <a:pPr algn="ctr">
                        <a:lnSpc>
                          <a:spcPct val="107000"/>
                        </a:lnSpc>
                        <a:spcAft>
                          <a:spcPts val="0"/>
                        </a:spcAft>
                      </a:pPr>
                      <a:r>
                        <a:rPr lang="de-DE" sz="1000" b="1" dirty="0">
                          <a:effectLst/>
                        </a:rPr>
                        <a:t>Zitat </a:t>
                      </a:r>
                      <a:endParaRPr lang="de-DE"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25" marR="6325" marT="6325" marB="6325"/>
                </a:tc>
                <a:extLst>
                  <a:ext uri="{0D108BD9-81ED-4DB2-BD59-A6C34878D82A}">
                    <a16:rowId xmlns:a16="http://schemas.microsoft.com/office/drawing/2014/main" val="2151496607"/>
                  </a:ext>
                </a:extLst>
              </a:tr>
              <a:tr h="1058185">
                <a:tc>
                  <a:txBody>
                    <a:bodyPr/>
                    <a:lstStyle/>
                    <a:p>
                      <a:pPr>
                        <a:lnSpc>
                          <a:spcPct val="107000"/>
                        </a:lnSpc>
                        <a:spcAft>
                          <a:spcPts val="0"/>
                        </a:spcAft>
                      </a:pPr>
                      <a:r>
                        <a:rPr lang="de-DE" sz="1050" dirty="0">
                          <a:effectLst/>
                        </a:rPr>
                        <a:t>1</a:t>
                      </a:r>
                      <a:endParaRPr lang="de-D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25" marR="6325" marT="6325" marB="6325"/>
                </a:tc>
                <a:tc>
                  <a:txBody>
                    <a:bodyPr/>
                    <a:lstStyle/>
                    <a:p>
                      <a:pPr>
                        <a:lnSpc>
                          <a:spcPct val="107000"/>
                        </a:lnSpc>
                        <a:spcAft>
                          <a:spcPts val="0"/>
                        </a:spcAft>
                      </a:pPr>
                      <a:r>
                        <a:rPr lang="de-DE" sz="1050" dirty="0">
                          <a:effectLst/>
                        </a:rPr>
                        <a:t>Landwirtschaftliche Schäden</a:t>
                      </a:r>
                      <a:endParaRPr lang="de-DE"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25" marR="6325" marT="6325" marB="6325"/>
                </a:tc>
                <a:tc>
                  <a:txBody>
                    <a:bodyPr/>
                    <a:lstStyle/>
                    <a:p>
                      <a:pPr>
                        <a:lnSpc>
                          <a:spcPct val="107000"/>
                        </a:lnSpc>
                        <a:spcAft>
                          <a:spcPts val="0"/>
                        </a:spcAft>
                      </a:pPr>
                      <a:r>
                        <a:rPr lang="de-DE" sz="1050" dirty="0">
                          <a:effectLst/>
                        </a:rPr>
                        <a:t>40–50</a:t>
                      </a:r>
                      <a:endParaRPr lang="de-D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25" marR="6325" marT="6325" marB="6325"/>
                </a:tc>
                <a:tc>
                  <a:txBody>
                    <a:bodyPr/>
                    <a:lstStyle/>
                    <a:p>
                      <a:pPr marL="342900" lvl="0" indent="-342900">
                        <a:lnSpc>
                          <a:spcPct val="107000"/>
                        </a:lnSpc>
                        <a:spcAft>
                          <a:spcPts val="800"/>
                        </a:spcAft>
                        <a:buSzPts val="1000"/>
                        <a:buFont typeface="Symbol" panose="05050102010706020507" pitchFamily="18" charset="2"/>
                        <a:buChar char=""/>
                        <a:tabLst>
                          <a:tab pos="457200" algn="l"/>
                        </a:tabLst>
                      </a:pPr>
                      <a:r>
                        <a:rPr lang="de-DE" sz="1050" dirty="0"/>
                        <a:t>Trockene Äcker, Verstockung von Saatgut, Missernten.</a:t>
                      </a:r>
                    </a:p>
                    <a:p>
                      <a:pPr marL="342900" lvl="0" indent="-342900">
                        <a:lnSpc>
                          <a:spcPct val="107000"/>
                        </a:lnSpc>
                        <a:spcAft>
                          <a:spcPts val="800"/>
                        </a:spcAft>
                        <a:buSzPts val="1000"/>
                        <a:buFont typeface="Symbol" panose="05050102010706020507" pitchFamily="18" charset="2"/>
                        <a:buChar char=""/>
                        <a:tabLst>
                          <a:tab pos="457200" algn="l"/>
                        </a:tabLst>
                      </a:pPr>
                      <a:r>
                        <a:rPr lang="de-DE" sz="1050" dirty="0"/>
                        <a:t>Probleme auf dem Maifeld, in der Pellenz, an Südhängen, auf Steillagen</a:t>
                      </a:r>
                      <a:endParaRPr lang="de-D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25" marR="6325" marT="6325" marB="6325"/>
                </a:tc>
                <a:tc>
                  <a:txBody>
                    <a:bodyPr/>
                    <a:lstStyle/>
                    <a:p>
                      <a:pPr>
                        <a:lnSpc>
                          <a:spcPct val="107000"/>
                        </a:lnSpc>
                        <a:spcAft>
                          <a:spcPts val="800"/>
                        </a:spcAft>
                        <a:buSzPts val="1000"/>
                        <a:tabLst>
                          <a:tab pos="457200" algn="l"/>
                        </a:tabLst>
                      </a:pPr>
                      <a:r>
                        <a:rPr lang="de-DE" sz="1000" dirty="0"/>
                        <a:t>„Rund um </a:t>
                      </a:r>
                      <a:r>
                        <a:rPr lang="de-DE" sz="1000" dirty="0" err="1"/>
                        <a:t>Ettringen</a:t>
                      </a:r>
                      <a:r>
                        <a:rPr lang="de-DE" sz="1000" dirty="0"/>
                        <a:t> ist aufgrund anhaltender Dürre und Hitze die Landwirtschaft betroffen: Pflanzen wachsen langsamer, Erträge fallen geringer aus. Erosion des Bodens ist an landwirtschaftlich genutzten Flächen am Hochsimmer zu beobachten.“</a:t>
                      </a:r>
                    </a:p>
                    <a:p>
                      <a:pPr>
                        <a:lnSpc>
                          <a:spcPct val="107000"/>
                        </a:lnSpc>
                        <a:spcAft>
                          <a:spcPts val="800"/>
                        </a:spcAft>
                        <a:buSzPts val="1000"/>
                        <a:tabLst>
                          <a:tab pos="457200" algn="l"/>
                        </a:tabLst>
                      </a:pPr>
                      <a:r>
                        <a:rPr lang="de-DE" sz="1000" dirty="0"/>
                        <a:t>„</a:t>
                      </a:r>
                      <a:r>
                        <a:rPr lang="de-DE" sz="1000" dirty="0" err="1"/>
                        <a:t>Kettiger</a:t>
                      </a:r>
                      <a:r>
                        <a:rPr lang="de-DE" sz="1000" dirty="0"/>
                        <a:t> Berg durch Dürre häufig Ernteausfälle.“</a:t>
                      </a:r>
                      <a:endParaRPr lang="de-DE" sz="1000" b="0" i="1" dirty="0">
                        <a:latin typeface="Calibri" panose="020F0502020204030204" pitchFamily="34" charset="0"/>
                        <a:ea typeface="Calibri" panose="020F0502020204030204" pitchFamily="34" charset="0"/>
                        <a:cs typeface="Times New Roman" panose="02020603050405020304" pitchFamily="18" charset="0"/>
                      </a:endParaRPr>
                    </a:p>
                  </a:txBody>
                  <a:tcPr marL="6325" marR="6325" marT="6325" marB="6325"/>
                </a:tc>
                <a:extLst>
                  <a:ext uri="{0D108BD9-81ED-4DB2-BD59-A6C34878D82A}">
                    <a16:rowId xmlns:a16="http://schemas.microsoft.com/office/drawing/2014/main" val="457253153"/>
                  </a:ext>
                </a:extLst>
              </a:tr>
              <a:tr h="739670">
                <a:tc>
                  <a:txBody>
                    <a:bodyPr/>
                    <a:lstStyle/>
                    <a:p>
                      <a:pPr>
                        <a:lnSpc>
                          <a:spcPct val="107000"/>
                        </a:lnSpc>
                        <a:spcAft>
                          <a:spcPts val="0"/>
                        </a:spcAft>
                      </a:pPr>
                      <a:r>
                        <a:rPr lang="de-DE" sz="1050" dirty="0">
                          <a:effectLst/>
                        </a:rPr>
                        <a:t>2</a:t>
                      </a:r>
                      <a:endParaRPr lang="de-D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25" marR="6325" marT="6325" marB="6325"/>
                </a:tc>
                <a:tc>
                  <a:txBody>
                    <a:bodyPr/>
                    <a:lstStyle/>
                    <a:p>
                      <a:pPr>
                        <a:lnSpc>
                          <a:spcPct val="107000"/>
                        </a:lnSpc>
                        <a:spcAft>
                          <a:spcPts val="0"/>
                        </a:spcAft>
                      </a:pPr>
                      <a:r>
                        <a:rPr lang="de-DE" sz="1050">
                          <a:effectLst/>
                        </a:rPr>
                        <a:t>Waldschäden / Baumsterben</a:t>
                      </a:r>
                      <a:endParaRPr lang="de-DE" sz="1000" b="1">
                        <a:effectLst/>
                        <a:latin typeface="Calibri" panose="020F0502020204030204" pitchFamily="34" charset="0"/>
                        <a:ea typeface="Calibri" panose="020F0502020204030204" pitchFamily="34" charset="0"/>
                        <a:cs typeface="Times New Roman" panose="02020603050405020304" pitchFamily="18" charset="0"/>
                      </a:endParaRPr>
                    </a:p>
                  </a:txBody>
                  <a:tcPr marL="6325" marR="6325" marT="6325" marB="6325"/>
                </a:tc>
                <a:tc>
                  <a:txBody>
                    <a:bodyPr/>
                    <a:lstStyle/>
                    <a:p>
                      <a:pPr>
                        <a:lnSpc>
                          <a:spcPct val="107000"/>
                        </a:lnSpc>
                        <a:spcAft>
                          <a:spcPts val="0"/>
                        </a:spcAft>
                      </a:pPr>
                      <a:r>
                        <a:rPr lang="de-DE" sz="1050">
                          <a:effectLst/>
                        </a:rPr>
                        <a:t>30–40</a:t>
                      </a:r>
                      <a:endParaRPr lang="de-DE" sz="1000">
                        <a:effectLst/>
                        <a:latin typeface="Calibri" panose="020F0502020204030204" pitchFamily="34" charset="0"/>
                        <a:ea typeface="Calibri" panose="020F0502020204030204" pitchFamily="34" charset="0"/>
                        <a:cs typeface="Times New Roman" panose="02020603050405020304" pitchFamily="18" charset="0"/>
                      </a:endParaRPr>
                    </a:p>
                  </a:txBody>
                  <a:tcPr marL="6325" marR="6325" marT="6325" marB="6325"/>
                </a:tc>
                <a:tc>
                  <a:txBody>
                    <a:bodyPr/>
                    <a:lstStyle/>
                    <a:p>
                      <a:pPr marL="342900" lvl="0" indent="-342900">
                        <a:lnSpc>
                          <a:spcPct val="107000"/>
                        </a:lnSpc>
                        <a:spcAft>
                          <a:spcPts val="800"/>
                        </a:spcAft>
                        <a:buSzPts val="1000"/>
                        <a:buFont typeface="Symbol" panose="05050102010706020507" pitchFamily="18" charset="2"/>
                        <a:buChar char=""/>
                        <a:tabLst>
                          <a:tab pos="457200" algn="l"/>
                        </a:tabLst>
                      </a:pPr>
                      <a:r>
                        <a:rPr lang="de-DE" sz="1050" dirty="0"/>
                        <a:t>Betroffen sind v. a. Nadelbäume, Fichten, aber auch Eichen.</a:t>
                      </a:r>
                    </a:p>
                    <a:p>
                      <a:pPr marL="342900" lvl="0" indent="-342900">
                        <a:lnSpc>
                          <a:spcPct val="107000"/>
                        </a:lnSpc>
                        <a:spcAft>
                          <a:spcPts val="800"/>
                        </a:spcAft>
                        <a:buSzPts val="1000"/>
                        <a:buFont typeface="Symbol" panose="05050102010706020507" pitchFamily="18" charset="2"/>
                        <a:buChar char=""/>
                        <a:tabLst>
                          <a:tab pos="457200" algn="l"/>
                        </a:tabLst>
                      </a:pPr>
                      <a:r>
                        <a:rPr lang="de-DE" sz="1050" dirty="0"/>
                        <a:t>Borkenkäferplage als Folge der Dürre.</a:t>
                      </a:r>
                    </a:p>
                    <a:p>
                      <a:pPr marL="342900" lvl="0" indent="-342900">
                        <a:lnSpc>
                          <a:spcPct val="107000"/>
                        </a:lnSpc>
                        <a:spcAft>
                          <a:spcPts val="800"/>
                        </a:spcAft>
                        <a:buSzPts val="1000"/>
                        <a:buFont typeface="Symbol" panose="05050102010706020507" pitchFamily="18" charset="2"/>
                        <a:buChar char=""/>
                        <a:tabLst>
                          <a:tab pos="457200" algn="l"/>
                        </a:tabLst>
                      </a:pPr>
                      <a:r>
                        <a:rPr lang="de-DE" sz="1050" dirty="0"/>
                        <a:t>Waldbrände, massive Schädigungen und Biodiversitätsverlust.</a:t>
                      </a:r>
                      <a:endParaRPr lang="de-DE" sz="1050" dirty="0">
                        <a:latin typeface="Calibri" panose="020F0502020204030204" pitchFamily="34" charset="0"/>
                        <a:ea typeface="Calibri" panose="020F0502020204030204" pitchFamily="34" charset="0"/>
                        <a:cs typeface="Times New Roman" panose="02020603050405020304" pitchFamily="18" charset="0"/>
                      </a:endParaRPr>
                    </a:p>
                  </a:txBody>
                  <a:tcPr marL="6325" marR="6325" marT="6325" marB="6325"/>
                </a:tc>
                <a:tc>
                  <a:txBody>
                    <a:bodyPr/>
                    <a:lstStyle/>
                    <a:p>
                      <a:pPr lvl="0">
                        <a:lnSpc>
                          <a:spcPct val="107000"/>
                        </a:lnSpc>
                        <a:spcAft>
                          <a:spcPts val="800"/>
                        </a:spcAft>
                        <a:buSzPts val="1000"/>
                        <a:tabLst>
                          <a:tab pos="457200" algn="l"/>
                        </a:tabLst>
                      </a:pPr>
                      <a:r>
                        <a:rPr lang="de-DE" sz="1000" dirty="0"/>
                        <a:t>„Aufgrund der umliegenden Felder kommt es bei den Bäumen in unserem Garten zu Dürre, da sich das Wasser nicht tief genug einspeichert.“</a:t>
                      </a:r>
                    </a:p>
                    <a:p>
                      <a:pPr lvl="0">
                        <a:lnSpc>
                          <a:spcPct val="107000"/>
                        </a:lnSpc>
                        <a:spcAft>
                          <a:spcPts val="800"/>
                        </a:spcAft>
                        <a:buSzPts val="1000"/>
                        <a:tabLst>
                          <a:tab pos="457200" algn="l"/>
                        </a:tabLst>
                      </a:pPr>
                      <a:r>
                        <a:rPr lang="de-DE" sz="1000" dirty="0"/>
                        <a:t>„Ich kenne es vor allem von unserem Ort Macken. In den letzten Jahren hat man kaum grüne Wiesen gesehen. Die Wälder werden immer dürrer und letztendlich hat man Sorgen um Ernte und Waldbrände.“</a:t>
                      </a:r>
                    </a:p>
                    <a:p>
                      <a:pPr>
                        <a:lnSpc>
                          <a:spcPct val="107000"/>
                        </a:lnSpc>
                        <a:spcAft>
                          <a:spcPts val="0"/>
                        </a:spcAft>
                      </a:pPr>
                      <a:endParaRPr lang="de-DE"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325" marR="6325" marT="6325" marB="6325"/>
                </a:tc>
                <a:extLst>
                  <a:ext uri="{0D108BD9-81ED-4DB2-BD59-A6C34878D82A}">
                    <a16:rowId xmlns:a16="http://schemas.microsoft.com/office/drawing/2014/main" val="2914636693"/>
                  </a:ext>
                </a:extLst>
              </a:tr>
              <a:tr h="863265">
                <a:tc>
                  <a:txBody>
                    <a:bodyPr/>
                    <a:lstStyle/>
                    <a:p>
                      <a:pPr>
                        <a:lnSpc>
                          <a:spcPct val="107000"/>
                        </a:lnSpc>
                        <a:spcAft>
                          <a:spcPts val="0"/>
                        </a:spcAft>
                      </a:pPr>
                      <a:r>
                        <a:rPr lang="de-DE" sz="1050" dirty="0">
                          <a:effectLst/>
                        </a:rPr>
                        <a:t>3</a:t>
                      </a:r>
                      <a:endParaRPr lang="de-D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25" marR="6325" marT="6325" marB="6325"/>
                </a:tc>
                <a:tc>
                  <a:txBody>
                    <a:bodyPr/>
                    <a:lstStyle/>
                    <a:p>
                      <a:pPr>
                        <a:lnSpc>
                          <a:spcPct val="107000"/>
                        </a:lnSpc>
                        <a:spcAft>
                          <a:spcPts val="0"/>
                        </a:spcAft>
                      </a:pPr>
                      <a:r>
                        <a:rPr lang="de-DE" sz="1050">
                          <a:effectLst/>
                        </a:rPr>
                        <a:t>Wasserknappheit / Niedrigwasser / sinkender Grundwasserspiegel</a:t>
                      </a:r>
                      <a:endParaRPr lang="de-DE" sz="1000" b="1">
                        <a:effectLst/>
                        <a:latin typeface="Calibri" panose="020F0502020204030204" pitchFamily="34" charset="0"/>
                        <a:ea typeface="Calibri" panose="020F0502020204030204" pitchFamily="34" charset="0"/>
                        <a:cs typeface="Times New Roman" panose="02020603050405020304" pitchFamily="18" charset="0"/>
                      </a:endParaRPr>
                    </a:p>
                  </a:txBody>
                  <a:tcPr marL="6325" marR="6325" marT="6325" marB="6325"/>
                </a:tc>
                <a:tc>
                  <a:txBody>
                    <a:bodyPr/>
                    <a:lstStyle/>
                    <a:p>
                      <a:pPr>
                        <a:lnSpc>
                          <a:spcPct val="107000"/>
                        </a:lnSpc>
                        <a:spcAft>
                          <a:spcPts val="0"/>
                        </a:spcAft>
                      </a:pPr>
                      <a:r>
                        <a:rPr lang="de-DE" sz="1050">
                          <a:effectLst/>
                        </a:rPr>
                        <a:t>20–30</a:t>
                      </a:r>
                      <a:endParaRPr lang="de-DE" sz="1000">
                        <a:effectLst/>
                        <a:latin typeface="Calibri" panose="020F0502020204030204" pitchFamily="34" charset="0"/>
                        <a:ea typeface="Calibri" panose="020F0502020204030204" pitchFamily="34" charset="0"/>
                        <a:cs typeface="Times New Roman" panose="02020603050405020304" pitchFamily="18" charset="0"/>
                      </a:endParaRPr>
                    </a:p>
                  </a:txBody>
                  <a:tcPr marL="6325" marR="6325" marT="6325" marB="6325"/>
                </a:tc>
                <a:tc>
                  <a:txBody>
                    <a:bodyPr/>
                    <a:lstStyle/>
                    <a:p>
                      <a:pPr marL="342900" lvl="0" indent="-342900">
                        <a:lnSpc>
                          <a:spcPct val="107000"/>
                        </a:lnSpc>
                        <a:spcAft>
                          <a:spcPts val="800"/>
                        </a:spcAft>
                        <a:buSzPts val="1000"/>
                        <a:buFont typeface="Symbol" panose="05050102010706020507" pitchFamily="18" charset="2"/>
                        <a:buChar char=""/>
                        <a:tabLst>
                          <a:tab pos="457200" algn="l"/>
                        </a:tabLst>
                      </a:pPr>
                      <a:r>
                        <a:rPr lang="de-DE" sz="1000" dirty="0"/>
                        <a:t>Trinkwasserversorgung, Rhein- und Moselpegel, Quellen und Bäche trocknen aus.</a:t>
                      </a:r>
                    </a:p>
                    <a:p>
                      <a:pPr marL="342900" lvl="0" indent="-342900">
                        <a:lnSpc>
                          <a:spcPct val="107000"/>
                        </a:lnSpc>
                        <a:spcAft>
                          <a:spcPts val="800"/>
                        </a:spcAft>
                        <a:buSzPts val="1000"/>
                        <a:buFont typeface="Symbol" panose="05050102010706020507" pitchFamily="18" charset="2"/>
                        <a:buChar char=""/>
                        <a:tabLst>
                          <a:tab pos="457200" algn="l"/>
                        </a:tabLst>
                      </a:pPr>
                      <a:r>
                        <a:rPr lang="de-DE" sz="1000" dirty="0"/>
                        <a:t>Erhöhte Nutzung von Brunnen- und Flaschenwasser, Wasserentnahmeverbote.</a:t>
                      </a:r>
                      <a:endParaRPr lang="de-DE" sz="1000" dirty="0">
                        <a:latin typeface="Calibri" panose="020F0502020204030204" pitchFamily="34" charset="0"/>
                        <a:ea typeface="Calibri" panose="020F0502020204030204" pitchFamily="34" charset="0"/>
                        <a:cs typeface="Times New Roman" panose="02020603050405020304" pitchFamily="18" charset="0"/>
                      </a:endParaRPr>
                    </a:p>
                  </a:txBody>
                  <a:tcPr marL="6325" marR="6325" marT="6325" marB="6325"/>
                </a:tc>
                <a:tc>
                  <a:txBody>
                    <a:bodyPr/>
                    <a:lstStyle/>
                    <a:p>
                      <a:pPr lvl="0">
                        <a:lnSpc>
                          <a:spcPct val="107000"/>
                        </a:lnSpc>
                        <a:spcAft>
                          <a:spcPts val="800"/>
                        </a:spcAft>
                        <a:buSzPts val="1000"/>
                        <a:tabLst>
                          <a:tab pos="457200" algn="l"/>
                        </a:tabLst>
                      </a:pPr>
                      <a:r>
                        <a:rPr lang="de-DE" sz="1000" dirty="0"/>
                        <a:t>„Brunnenwasserqualität in Trockenperioden stark verschlechtert ( Haustiere bekommen Flaschenwasser).“</a:t>
                      </a:r>
                    </a:p>
                    <a:p>
                      <a:pPr lvl="0">
                        <a:lnSpc>
                          <a:spcPct val="107000"/>
                        </a:lnSpc>
                        <a:spcAft>
                          <a:spcPts val="800"/>
                        </a:spcAft>
                        <a:buSzPts val="1000"/>
                        <a:tabLst>
                          <a:tab pos="457200" algn="l"/>
                        </a:tabLst>
                      </a:pPr>
                      <a:r>
                        <a:rPr lang="de-DE" sz="1000" dirty="0"/>
                        <a:t>„Niedriges Grundwasser an der Mosel – Wasserentnahmeverbote drohen.“</a:t>
                      </a:r>
                    </a:p>
                    <a:p>
                      <a:pPr>
                        <a:lnSpc>
                          <a:spcPct val="107000"/>
                        </a:lnSpc>
                        <a:spcAft>
                          <a:spcPts val="0"/>
                        </a:spcAft>
                      </a:pPr>
                      <a:endParaRPr lang="de-DE"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325" marR="6325" marT="6325" marB="6325"/>
                </a:tc>
                <a:extLst>
                  <a:ext uri="{0D108BD9-81ED-4DB2-BD59-A6C34878D82A}">
                    <a16:rowId xmlns:a16="http://schemas.microsoft.com/office/drawing/2014/main" val="3504350380"/>
                  </a:ext>
                </a:extLst>
              </a:tr>
              <a:tr h="1091110">
                <a:tc>
                  <a:txBody>
                    <a:bodyPr/>
                    <a:lstStyle/>
                    <a:p>
                      <a:pPr>
                        <a:lnSpc>
                          <a:spcPct val="107000"/>
                        </a:lnSpc>
                        <a:spcAft>
                          <a:spcPts val="0"/>
                        </a:spcAft>
                      </a:pPr>
                      <a:r>
                        <a:rPr lang="de-DE" sz="1050" dirty="0">
                          <a:effectLst/>
                        </a:rPr>
                        <a:t>4</a:t>
                      </a:r>
                      <a:endParaRPr lang="de-D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25" marR="6325" marT="6325" marB="6325"/>
                </a:tc>
                <a:tc>
                  <a:txBody>
                    <a:bodyPr/>
                    <a:lstStyle/>
                    <a:p>
                      <a:pPr>
                        <a:lnSpc>
                          <a:spcPct val="107000"/>
                        </a:lnSpc>
                        <a:spcAft>
                          <a:spcPts val="0"/>
                        </a:spcAft>
                      </a:pPr>
                      <a:r>
                        <a:rPr lang="de-DE" sz="1050">
                          <a:effectLst/>
                        </a:rPr>
                        <a:t>Verlust von Biodiversität (Insekten, Vögel)</a:t>
                      </a:r>
                      <a:endParaRPr lang="de-DE" sz="1000" b="1">
                        <a:effectLst/>
                        <a:latin typeface="Calibri" panose="020F0502020204030204" pitchFamily="34" charset="0"/>
                        <a:ea typeface="Calibri" panose="020F0502020204030204" pitchFamily="34" charset="0"/>
                        <a:cs typeface="Times New Roman" panose="02020603050405020304" pitchFamily="18" charset="0"/>
                      </a:endParaRPr>
                    </a:p>
                  </a:txBody>
                  <a:tcPr marL="6325" marR="6325" marT="6325" marB="6325"/>
                </a:tc>
                <a:tc>
                  <a:txBody>
                    <a:bodyPr/>
                    <a:lstStyle/>
                    <a:p>
                      <a:pPr>
                        <a:lnSpc>
                          <a:spcPct val="107000"/>
                        </a:lnSpc>
                        <a:spcAft>
                          <a:spcPts val="0"/>
                        </a:spcAft>
                      </a:pPr>
                      <a:r>
                        <a:rPr lang="de-DE" sz="1050" dirty="0">
                          <a:effectLst/>
                        </a:rPr>
                        <a:t>15–20</a:t>
                      </a:r>
                      <a:endParaRPr lang="de-D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25" marR="6325" marT="6325" marB="6325"/>
                </a:tc>
                <a:tc>
                  <a:txBody>
                    <a:bodyPr/>
                    <a:lstStyle/>
                    <a:p>
                      <a:pPr marL="342900" lvl="0" indent="-342900">
                        <a:lnSpc>
                          <a:spcPct val="107000"/>
                        </a:lnSpc>
                        <a:spcAft>
                          <a:spcPts val="800"/>
                        </a:spcAft>
                        <a:buSzPts val="1000"/>
                        <a:buFont typeface="Symbol" panose="05050102010706020507" pitchFamily="18" charset="2"/>
                        <a:buChar char=""/>
                        <a:tabLst>
                          <a:tab pos="457200" algn="l"/>
                        </a:tabLst>
                      </a:pPr>
                      <a:r>
                        <a:rPr lang="de-DE" sz="1050" dirty="0"/>
                        <a:t>Besonders in Ortskernen, auf versiegelten Flächen, in Industriegebieten, Maifeld, Südhängen.</a:t>
                      </a:r>
                    </a:p>
                    <a:p>
                      <a:pPr marL="342900" lvl="0" indent="-342900">
                        <a:lnSpc>
                          <a:spcPct val="107000"/>
                        </a:lnSpc>
                        <a:spcAft>
                          <a:spcPts val="800"/>
                        </a:spcAft>
                        <a:buSzPts val="1000"/>
                        <a:buFont typeface="Symbol" panose="05050102010706020507" pitchFamily="18" charset="2"/>
                        <a:buChar char=""/>
                        <a:tabLst>
                          <a:tab pos="457200" algn="l"/>
                        </a:tabLst>
                      </a:pPr>
                      <a:r>
                        <a:rPr lang="de-DE" sz="1050" dirty="0"/>
                        <a:t>Betonierte Flächen, kaum Straßenbäume, fehlende Auflagen für Bauprojekte.</a:t>
                      </a:r>
                    </a:p>
                    <a:p>
                      <a:pPr marL="342900" lvl="0" indent="-342900">
                        <a:lnSpc>
                          <a:spcPct val="107000"/>
                        </a:lnSpc>
                        <a:spcAft>
                          <a:spcPts val="800"/>
                        </a:spcAft>
                        <a:buSzPts val="1000"/>
                        <a:buFont typeface="Symbol" panose="05050102010706020507" pitchFamily="18" charset="2"/>
                        <a:buChar char=""/>
                        <a:tabLst>
                          <a:tab pos="457200" algn="l"/>
                        </a:tabLst>
                      </a:pPr>
                      <a:r>
                        <a:rPr lang="de-DE" sz="1050" dirty="0"/>
                        <a:t>Negative Auswirkung auf Mikroklima und Wasseraufnahme.</a:t>
                      </a:r>
                      <a:endParaRPr lang="de-DE" sz="1050" dirty="0">
                        <a:latin typeface="Calibri" panose="020F0502020204030204" pitchFamily="34" charset="0"/>
                        <a:ea typeface="Calibri" panose="020F0502020204030204" pitchFamily="34" charset="0"/>
                        <a:cs typeface="Times New Roman" panose="02020603050405020304" pitchFamily="18" charset="0"/>
                      </a:endParaRPr>
                    </a:p>
                  </a:txBody>
                  <a:tcPr marL="6325" marR="6325" marT="6325" marB="6325"/>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de-DE" sz="1000" dirty="0"/>
                        <a:t>„Intensiv bewirtschaftete Felder. Keine Heckenstrukturen, kein Schatten, Windschäden, Aufenthalt im Sommer kaum auszuhalten.“</a:t>
                      </a:r>
                    </a:p>
                    <a:p>
                      <a:pPr>
                        <a:lnSpc>
                          <a:spcPct val="107000"/>
                        </a:lnSpc>
                        <a:spcAft>
                          <a:spcPts val="0"/>
                        </a:spcAft>
                      </a:pPr>
                      <a:endParaRPr lang="de-DE"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325" marR="6325" marT="6325" marB="6325"/>
                </a:tc>
                <a:extLst>
                  <a:ext uri="{0D108BD9-81ED-4DB2-BD59-A6C34878D82A}">
                    <a16:rowId xmlns:a16="http://schemas.microsoft.com/office/drawing/2014/main" val="535716494"/>
                  </a:ext>
                </a:extLst>
              </a:tr>
              <a:tr h="219852">
                <a:tc>
                  <a:txBody>
                    <a:bodyPr/>
                    <a:lstStyle/>
                    <a:p>
                      <a:pPr>
                        <a:lnSpc>
                          <a:spcPct val="107000"/>
                        </a:lnSpc>
                        <a:spcAft>
                          <a:spcPts val="0"/>
                        </a:spcAft>
                      </a:pPr>
                      <a:r>
                        <a:rPr lang="de-DE" sz="1050" dirty="0">
                          <a:effectLst/>
                        </a:rPr>
                        <a:t>5</a:t>
                      </a:r>
                      <a:endParaRPr lang="de-D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25" marR="6325" marT="6325" marB="6325"/>
                </a:tc>
                <a:tc>
                  <a:txBody>
                    <a:bodyPr/>
                    <a:lstStyle/>
                    <a:p>
                      <a:pPr>
                        <a:lnSpc>
                          <a:spcPct val="107000"/>
                        </a:lnSpc>
                        <a:spcAft>
                          <a:spcPts val="0"/>
                        </a:spcAft>
                      </a:pPr>
                      <a:r>
                        <a:rPr lang="de-DE" sz="1050" dirty="0">
                          <a:effectLst/>
                        </a:rPr>
                        <a:t>Hitze / fehlender Schatten / Aufheizung von Flächen</a:t>
                      </a:r>
                      <a:endParaRPr lang="de-DE"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25" marR="6325" marT="6325" marB="6325"/>
                </a:tc>
                <a:tc>
                  <a:txBody>
                    <a:bodyPr/>
                    <a:lstStyle/>
                    <a:p>
                      <a:pPr>
                        <a:lnSpc>
                          <a:spcPct val="107000"/>
                        </a:lnSpc>
                        <a:spcAft>
                          <a:spcPts val="0"/>
                        </a:spcAft>
                      </a:pPr>
                      <a:r>
                        <a:rPr lang="de-DE" sz="1050">
                          <a:effectLst/>
                        </a:rPr>
                        <a:t>15+</a:t>
                      </a:r>
                      <a:endParaRPr lang="de-DE" sz="1000">
                        <a:effectLst/>
                        <a:latin typeface="Calibri" panose="020F0502020204030204" pitchFamily="34" charset="0"/>
                        <a:ea typeface="Calibri" panose="020F0502020204030204" pitchFamily="34" charset="0"/>
                        <a:cs typeface="Times New Roman" panose="02020603050405020304" pitchFamily="18" charset="0"/>
                      </a:endParaRPr>
                    </a:p>
                  </a:txBody>
                  <a:tcPr marL="6325" marR="6325" marT="6325" marB="6325"/>
                </a:tc>
                <a:tc>
                  <a:txBody>
                    <a:bodyPr/>
                    <a:lstStyle/>
                    <a:p>
                      <a:pPr marL="171450" indent="-171450">
                        <a:lnSpc>
                          <a:spcPct val="107000"/>
                        </a:lnSpc>
                        <a:spcAft>
                          <a:spcPts val="0"/>
                        </a:spcAft>
                        <a:buFont typeface="Arial" panose="020B0604020202020204" pitchFamily="34" charset="0"/>
                        <a:buChar char="•"/>
                      </a:pPr>
                      <a:r>
                        <a:rPr lang="de-DE" sz="1050" dirty="0">
                          <a:effectLst/>
                        </a:rPr>
                        <a:t>Besonders problematisch in Ortskernen, Industriegebieten, Maifeld, Südhängen; Flächen heizen sich stark auf</a:t>
                      </a:r>
                    </a:p>
                  </a:txBody>
                  <a:tcPr marL="6325" marR="6325" marT="6325" marB="6325"/>
                </a:tc>
                <a:tc>
                  <a:txBody>
                    <a:bodyPr/>
                    <a:lstStyle/>
                    <a:p>
                      <a:pPr lvl="0">
                        <a:lnSpc>
                          <a:spcPct val="107000"/>
                        </a:lnSpc>
                        <a:spcAft>
                          <a:spcPts val="800"/>
                        </a:spcAft>
                        <a:buSzPts val="1000"/>
                        <a:tabLst>
                          <a:tab pos="457200" algn="l"/>
                        </a:tabLst>
                      </a:pPr>
                      <a:r>
                        <a:rPr lang="de-DE" sz="1000" dirty="0"/>
                        <a:t>„Weniger Artenvielfalt aufgrund von Trockenheit“</a:t>
                      </a:r>
                    </a:p>
                    <a:p>
                      <a:pPr lvl="0">
                        <a:lnSpc>
                          <a:spcPct val="107000"/>
                        </a:lnSpc>
                        <a:spcAft>
                          <a:spcPts val="800"/>
                        </a:spcAft>
                        <a:buSzPts val="1000"/>
                        <a:tabLst>
                          <a:tab pos="457200" algn="l"/>
                        </a:tabLst>
                      </a:pPr>
                      <a:r>
                        <a:rPr lang="de-DE" sz="1000" dirty="0"/>
                        <a:t>„Durch Dürre zunehmender Artenverlust auf dem </a:t>
                      </a:r>
                      <a:r>
                        <a:rPr lang="de-DE" sz="1000" dirty="0" err="1"/>
                        <a:t>Kettiger</a:t>
                      </a:r>
                      <a:r>
                        <a:rPr lang="de-DE" sz="1000" dirty="0"/>
                        <a:t> Berg.“</a:t>
                      </a:r>
                      <a:endParaRPr lang="de-DE" sz="1000" b="0" i="1" dirty="0">
                        <a:latin typeface="Calibri" panose="020F0502020204030204" pitchFamily="34" charset="0"/>
                        <a:ea typeface="Calibri" panose="020F0502020204030204" pitchFamily="34" charset="0"/>
                        <a:cs typeface="Times New Roman" panose="02020603050405020304" pitchFamily="18" charset="0"/>
                      </a:endParaRPr>
                    </a:p>
                  </a:txBody>
                  <a:tcPr marL="6325" marR="6325" marT="6325" marB="6325"/>
                </a:tc>
                <a:extLst>
                  <a:ext uri="{0D108BD9-81ED-4DB2-BD59-A6C34878D82A}">
                    <a16:rowId xmlns:a16="http://schemas.microsoft.com/office/drawing/2014/main" val="3550140749"/>
                  </a:ext>
                </a:extLst>
              </a:tr>
            </a:tbl>
          </a:graphicData>
        </a:graphic>
      </p:graphicFrame>
    </p:spTree>
    <p:extLst>
      <p:ext uri="{BB962C8B-B14F-4D97-AF65-F5344CB8AC3E}">
        <p14:creationId xmlns:p14="http://schemas.microsoft.com/office/powerpoint/2010/main" val="2950580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nhaltsplatzhalter 8" descr="Ein Bild, das Text, Grafiken, Grafikdesign, Schrift enthält.&#10;&#10;Automatisch generierte Beschreibung">
            <a:extLst>
              <a:ext uri="{FF2B5EF4-FFF2-40B4-BE49-F238E27FC236}">
                <a16:creationId xmlns:a16="http://schemas.microsoft.com/office/drawing/2014/main" id="{F426DB4B-D1F6-776F-1BB1-B9674462AEF6}"/>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11012148" y="0"/>
            <a:ext cx="1179851" cy="1325563"/>
          </a:xfrm>
        </p:spPr>
      </p:pic>
      <p:sp>
        <p:nvSpPr>
          <p:cNvPr id="10" name="Inhaltsplatzhalter 2">
            <a:extLst>
              <a:ext uri="{FF2B5EF4-FFF2-40B4-BE49-F238E27FC236}">
                <a16:creationId xmlns:a16="http://schemas.microsoft.com/office/drawing/2014/main" id="{10EBD96A-9143-9ABC-0969-21B0DAC52CA3}"/>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solidFill>
                <a:srgbClr val="002E55"/>
              </a:solidFill>
            </a:endParaRPr>
          </a:p>
          <a:p>
            <a:endParaRPr lang="de-DE" dirty="0">
              <a:solidFill>
                <a:srgbClr val="002E55"/>
              </a:solidFill>
            </a:endParaRPr>
          </a:p>
          <a:p>
            <a:endParaRPr lang="de-DE" dirty="0">
              <a:solidFill>
                <a:srgbClr val="002E55"/>
              </a:solidFill>
            </a:endParaRPr>
          </a:p>
          <a:p>
            <a:endParaRPr lang="de-DE" dirty="0">
              <a:solidFill>
                <a:srgbClr val="002E55"/>
              </a:solidFill>
            </a:endParaRPr>
          </a:p>
          <a:p>
            <a:pPr marL="0" indent="0">
              <a:buNone/>
            </a:pPr>
            <a:endParaRPr lang="de-DE" dirty="0">
              <a:solidFill>
                <a:srgbClr val="002E55"/>
              </a:solidFill>
            </a:endParaRPr>
          </a:p>
        </p:txBody>
      </p:sp>
      <p:sp>
        <p:nvSpPr>
          <p:cNvPr id="12" name="Rechteck 7">
            <a:extLst>
              <a:ext uri="{FF2B5EF4-FFF2-40B4-BE49-F238E27FC236}">
                <a16:creationId xmlns:a16="http://schemas.microsoft.com/office/drawing/2014/main" id="{61E88688-D633-4F74-4A08-169FDCCE2AC4}"/>
              </a:ext>
            </a:extLst>
          </p:cNvPr>
          <p:cNvSpPr/>
          <p:nvPr/>
        </p:nvSpPr>
        <p:spPr>
          <a:xfrm>
            <a:off x="0" y="6356350"/>
            <a:ext cx="12220281" cy="526833"/>
          </a:xfrm>
          <a:custGeom>
            <a:avLst/>
            <a:gdLst>
              <a:gd name="connsiteX0" fmla="*/ 0 w 12192001"/>
              <a:gd name="connsiteY0" fmla="*/ 0 h 325971"/>
              <a:gd name="connsiteX1" fmla="*/ 12192001 w 12192001"/>
              <a:gd name="connsiteY1" fmla="*/ 0 h 325971"/>
              <a:gd name="connsiteX2" fmla="*/ 12192001 w 12192001"/>
              <a:gd name="connsiteY2" fmla="*/ 325971 h 325971"/>
              <a:gd name="connsiteX3" fmla="*/ 0 w 12192001"/>
              <a:gd name="connsiteY3" fmla="*/ 325971 h 325971"/>
              <a:gd name="connsiteX4" fmla="*/ 0 w 12192001"/>
              <a:gd name="connsiteY4" fmla="*/ 0 h 325971"/>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220281"/>
              <a:gd name="connsiteY0" fmla="*/ 51695 h 519068"/>
              <a:gd name="connsiteX1" fmla="*/ 12220281 w 12220281"/>
              <a:gd name="connsiteY1" fmla="*/ 4561 h 519068"/>
              <a:gd name="connsiteX2" fmla="*/ 12192001 w 12220281"/>
              <a:gd name="connsiteY2" fmla="*/ 519068 h 519068"/>
              <a:gd name="connsiteX3" fmla="*/ 0 w 12220281"/>
              <a:gd name="connsiteY3" fmla="*/ 519068 h 519068"/>
              <a:gd name="connsiteX4" fmla="*/ 0 w 12220281"/>
              <a:gd name="connsiteY4" fmla="*/ 51695 h 519068"/>
              <a:gd name="connsiteX0" fmla="*/ 0 w 12220281"/>
              <a:gd name="connsiteY0" fmla="*/ 59460 h 526833"/>
              <a:gd name="connsiteX1" fmla="*/ 8144760 w 12220281"/>
              <a:gd name="connsiteY1" fmla="*/ 295876 h 526833"/>
              <a:gd name="connsiteX2" fmla="*/ 12220281 w 12220281"/>
              <a:gd name="connsiteY2" fmla="*/ 12326 h 526833"/>
              <a:gd name="connsiteX3" fmla="*/ 12192001 w 12220281"/>
              <a:gd name="connsiteY3" fmla="*/ 526833 h 526833"/>
              <a:gd name="connsiteX4" fmla="*/ 0 w 12220281"/>
              <a:gd name="connsiteY4" fmla="*/ 526833 h 526833"/>
              <a:gd name="connsiteX5" fmla="*/ 0 w 12220281"/>
              <a:gd name="connsiteY5" fmla="*/ 59460 h 52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20281" h="526833">
                <a:moveTo>
                  <a:pt x="0" y="59460"/>
                </a:moveTo>
                <a:cubicBezTo>
                  <a:pt x="1357460" y="-23025"/>
                  <a:pt x="6108047" y="303732"/>
                  <a:pt x="8144760" y="295876"/>
                </a:cubicBezTo>
                <a:cubicBezTo>
                  <a:pt x="10181473" y="288020"/>
                  <a:pt x="11545741" y="-70158"/>
                  <a:pt x="12220281" y="12326"/>
                </a:cubicBezTo>
                <a:lnTo>
                  <a:pt x="12192001" y="526833"/>
                </a:lnTo>
                <a:lnTo>
                  <a:pt x="0" y="526833"/>
                </a:lnTo>
                <a:lnTo>
                  <a:pt x="0" y="59460"/>
                </a:lnTo>
                <a:close/>
              </a:path>
            </a:pathLst>
          </a:custGeom>
          <a:solidFill>
            <a:srgbClr val="10B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liennummernplatzhalter 3">
            <a:extLst>
              <a:ext uri="{FF2B5EF4-FFF2-40B4-BE49-F238E27FC236}">
                <a16:creationId xmlns:a16="http://schemas.microsoft.com/office/drawing/2014/main" id="{5E11651D-5DF1-7E8D-8FB0-C7A8E37FFE35}"/>
              </a:ext>
            </a:extLst>
          </p:cNvPr>
          <p:cNvSpPr>
            <a:spLocks noGrp="1"/>
          </p:cNvSpPr>
          <p:nvPr>
            <p:ph type="sldNum" sz="quarter" idx="12"/>
          </p:nvPr>
        </p:nvSpPr>
        <p:spPr>
          <a:xfrm>
            <a:off x="11231249" y="6384631"/>
            <a:ext cx="542826" cy="365125"/>
          </a:xfrm>
        </p:spPr>
        <p:txBody>
          <a:bodyPr/>
          <a:lstStyle/>
          <a:p>
            <a:fld id="{C2405744-A29E-4934-8C45-CBA599106AB2}" type="slidenum">
              <a:rPr lang="de-DE" smtClean="0">
                <a:solidFill>
                  <a:schemeClr val="bg1"/>
                </a:solidFill>
              </a:rPr>
              <a:t>17</a:t>
            </a:fld>
            <a:endParaRPr lang="de-DE">
              <a:solidFill>
                <a:schemeClr val="bg1"/>
              </a:solidFill>
            </a:endParaRPr>
          </a:p>
        </p:txBody>
      </p:sp>
      <p:sp>
        <p:nvSpPr>
          <p:cNvPr id="6" name="Sehne 5">
            <a:extLst>
              <a:ext uri="{FF2B5EF4-FFF2-40B4-BE49-F238E27FC236}">
                <a16:creationId xmlns:a16="http://schemas.microsoft.com/office/drawing/2014/main" id="{92AC079B-0B1A-229D-3F82-1ED3220EAB75}"/>
              </a:ext>
            </a:extLst>
          </p:cNvPr>
          <p:cNvSpPr/>
          <p:nvPr/>
        </p:nvSpPr>
        <p:spPr>
          <a:xfrm rot="6586289">
            <a:off x="50912" y="6476590"/>
            <a:ext cx="416069" cy="619734"/>
          </a:xfrm>
          <a:prstGeom prst="chord">
            <a:avLst/>
          </a:prstGeom>
          <a:solidFill>
            <a:srgbClr val="85BC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Sehne 4">
            <a:extLst>
              <a:ext uri="{FF2B5EF4-FFF2-40B4-BE49-F238E27FC236}">
                <a16:creationId xmlns:a16="http://schemas.microsoft.com/office/drawing/2014/main" id="{962B2013-8BF4-975E-05D7-D0F44318A5A2}"/>
              </a:ext>
            </a:extLst>
          </p:cNvPr>
          <p:cNvSpPr/>
          <p:nvPr/>
        </p:nvSpPr>
        <p:spPr>
          <a:xfrm rot="13630274">
            <a:off x="-182014" y="6179041"/>
            <a:ext cx="345172" cy="919158"/>
          </a:xfrm>
          <a:prstGeom prst="chord">
            <a:avLst>
              <a:gd name="adj1" fmla="val 2700000"/>
              <a:gd name="adj2" fmla="val 13550198"/>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itel 6">
            <a:extLst>
              <a:ext uri="{FF2B5EF4-FFF2-40B4-BE49-F238E27FC236}">
                <a16:creationId xmlns:a16="http://schemas.microsoft.com/office/drawing/2014/main" id="{146398FE-6D66-4ADF-A9ED-A1DC6960B38E}"/>
              </a:ext>
            </a:extLst>
          </p:cNvPr>
          <p:cNvSpPr>
            <a:spLocks noGrp="1"/>
          </p:cNvSpPr>
          <p:nvPr>
            <p:ph type="title"/>
          </p:nvPr>
        </p:nvSpPr>
        <p:spPr>
          <a:xfrm>
            <a:off x="444948" y="250031"/>
            <a:ext cx="10515600" cy="1325563"/>
          </a:xfrm>
        </p:spPr>
        <p:txBody>
          <a:bodyPr>
            <a:normAutofit/>
          </a:bodyPr>
          <a:lstStyle/>
          <a:p>
            <a:pPr algn="ctr"/>
            <a:r>
              <a:rPr lang="de-DE" sz="2000" dirty="0">
                <a:solidFill>
                  <a:srgbClr val="0C385D"/>
                </a:solidFill>
              </a:rPr>
              <a:t>Kommentare nach Oberkategorien sortiert: Welche Orte sind im Landkreis besonders von Dürre und Trockenheit betroffen?</a:t>
            </a:r>
            <a:br>
              <a:rPr lang="de-DE" sz="2400" dirty="0"/>
            </a:br>
            <a:r>
              <a:rPr lang="de-DE" sz="1400" b="1" dirty="0"/>
              <a:t>N= 176</a:t>
            </a:r>
            <a:endParaRPr lang="de-DE" sz="2000" dirty="0"/>
          </a:p>
        </p:txBody>
      </p:sp>
      <p:graphicFrame>
        <p:nvGraphicFramePr>
          <p:cNvPr id="13" name="Tabelle 12">
            <a:extLst>
              <a:ext uri="{FF2B5EF4-FFF2-40B4-BE49-F238E27FC236}">
                <a16:creationId xmlns:a16="http://schemas.microsoft.com/office/drawing/2014/main" id="{B5741219-06FF-4CCF-8915-B52D3B9F9A45}"/>
              </a:ext>
            </a:extLst>
          </p:cNvPr>
          <p:cNvGraphicFramePr>
            <a:graphicFrameLocks noGrp="1"/>
          </p:cNvGraphicFramePr>
          <p:nvPr>
            <p:extLst>
              <p:ext uri="{D42A27DB-BD31-4B8C-83A1-F6EECF244321}">
                <p14:modId xmlns:p14="http://schemas.microsoft.com/office/powerpoint/2010/main" val="1838936635"/>
              </p:ext>
            </p:extLst>
          </p:nvPr>
        </p:nvGraphicFramePr>
        <p:xfrm>
          <a:off x="704390" y="1453415"/>
          <a:ext cx="10161873" cy="2614897"/>
        </p:xfrm>
        <a:graphic>
          <a:graphicData uri="http://schemas.openxmlformats.org/drawingml/2006/table">
            <a:tbl>
              <a:tblPr firstRow="1" firstCol="1" bandRow="1">
                <a:tableStyleId>{5940675A-B579-460E-94D1-54222C63F5DA}</a:tableStyleId>
              </a:tblPr>
              <a:tblGrid>
                <a:gridCol w="317450">
                  <a:extLst>
                    <a:ext uri="{9D8B030D-6E8A-4147-A177-3AD203B41FA5}">
                      <a16:colId xmlns:a16="http://schemas.microsoft.com/office/drawing/2014/main" val="2363608087"/>
                    </a:ext>
                  </a:extLst>
                </a:gridCol>
                <a:gridCol w="2133674">
                  <a:extLst>
                    <a:ext uri="{9D8B030D-6E8A-4147-A177-3AD203B41FA5}">
                      <a16:colId xmlns:a16="http://schemas.microsoft.com/office/drawing/2014/main" val="3891838122"/>
                    </a:ext>
                  </a:extLst>
                </a:gridCol>
                <a:gridCol w="714927">
                  <a:extLst>
                    <a:ext uri="{9D8B030D-6E8A-4147-A177-3AD203B41FA5}">
                      <a16:colId xmlns:a16="http://schemas.microsoft.com/office/drawing/2014/main" val="1178912567"/>
                    </a:ext>
                  </a:extLst>
                </a:gridCol>
                <a:gridCol w="3496763">
                  <a:extLst>
                    <a:ext uri="{9D8B030D-6E8A-4147-A177-3AD203B41FA5}">
                      <a16:colId xmlns:a16="http://schemas.microsoft.com/office/drawing/2014/main" val="516567037"/>
                    </a:ext>
                  </a:extLst>
                </a:gridCol>
                <a:gridCol w="3499059">
                  <a:extLst>
                    <a:ext uri="{9D8B030D-6E8A-4147-A177-3AD203B41FA5}">
                      <a16:colId xmlns:a16="http://schemas.microsoft.com/office/drawing/2014/main" val="3230653141"/>
                    </a:ext>
                  </a:extLst>
                </a:gridCol>
              </a:tblGrid>
              <a:tr h="485214">
                <a:tc>
                  <a:txBody>
                    <a:bodyPr/>
                    <a:lstStyle/>
                    <a:p>
                      <a:pPr algn="ctr">
                        <a:lnSpc>
                          <a:spcPct val="107000"/>
                        </a:lnSpc>
                        <a:spcAft>
                          <a:spcPts val="0"/>
                        </a:spcAft>
                      </a:pPr>
                      <a:r>
                        <a:rPr lang="de-DE" sz="1050" b="1" dirty="0">
                          <a:effectLst/>
                        </a:rPr>
                        <a:t>Rang</a:t>
                      </a:r>
                      <a:endParaRPr lang="de-DE"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25" marR="6325" marT="6325" marB="6325" anchor="ctr"/>
                </a:tc>
                <a:tc>
                  <a:txBody>
                    <a:bodyPr/>
                    <a:lstStyle/>
                    <a:p>
                      <a:pPr algn="ctr">
                        <a:lnSpc>
                          <a:spcPct val="107000"/>
                        </a:lnSpc>
                        <a:spcAft>
                          <a:spcPts val="0"/>
                        </a:spcAft>
                      </a:pPr>
                      <a:r>
                        <a:rPr lang="de-DE" sz="1050" b="1" dirty="0">
                          <a:effectLst/>
                        </a:rPr>
                        <a:t>Thema</a:t>
                      </a:r>
                      <a:endParaRPr lang="de-DE"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25" marR="6325" marT="6325" marB="6325" anchor="ctr"/>
                </a:tc>
                <a:tc>
                  <a:txBody>
                    <a:bodyPr/>
                    <a:lstStyle/>
                    <a:p>
                      <a:pPr algn="ctr">
                        <a:lnSpc>
                          <a:spcPct val="107000"/>
                        </a:lnSpc>
                        <a:spcAft>
                          <a:spcPts val="0"/>
                        </a:spcAft>
                      </a:pPr>
                      <a:r>
                        <a:rPr lang="de-DE" sz="1050" b="1" dirty="0">
                          <a:effectLst/>
                        </a:rPr>
                        <a:t>Grobe Häufigkeit</a:t>
                      </a:r>
                      <a:endParaRPr lang="de-DE"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25" marR="6325" marT="6325" marB="6325" anchor="ctr"/>
                </a:tc>
                <a:tc>
                  <a:txBody>
                    <a:bodyPr/>
                    <a:lstStyle/>
                    <a:p>
                      <a:pPr algn="ctr">
                        <a:lnSpc>
                          <a:spcPct val="107000"/>
                        </a:lnSpc>
                        <a:spcAft>
                          <a:spcPts val="0"/>
                        </a:spcAft>
                      </a:pPr>
                      <a:r>
                        <a:rPr lang="de-DE" sz="1050" b="1" dirty="0">
                          <a:effectLst/>
                        </a:rPr>
                        <a:t>Beobachtungen / Inhalte</a:t>
                      </a:r>
                      <a:endParaRPr lang="de-DE"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25" marR="6325" marT="6325" marB="6325" anchor="ctr"/>
                </a:tc>
                <a:tc>
                  <a:txBody>
                    <a:bodyPr/>
                    <a:lstStyle/>
                    <a:p>
                      <a:pPr algn="ctr">
                        <a:lnSpc>
                          <a:spcPct val="107000"/>
                        </a:lnSpc>
                        <a:spcAft>
                          <a:spcPts val="0"/>
                        </a:spcAft>
                      </a:pPr>
                      <a:r>
                        <a:rPr lang="de-DE" sz="1000" b="1" dirty="0">
                          <a:effectLst/>
                        </a:rPr>
                        <a:t>Zitat </a:t>
                      </a:r>
                      <a:endParaRPr lang="de-DE"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25" marR="6325" marT="6325" marB="6325" anchor="ctr"/>
                </a:tc>
                <a:extLst>
                  <a:ext uri="{0D108BD9-81ED-4DB2-BD59-A6C34878D82A}">
                    <a16:rowId xmlns:a16="http://schemas.microsoft.com/office/drawing/2014/main" val="2151496607"/>
                  </a:ext>
                </a:extLst>
              </a:tr>
              <a:tr h="611117">
                <a:tc>
                  <a:txBody>
                    <a:bodyPr/>
                    <a:lstStyle/>
                    <a:p>
                      <a:pPr>
                        <a:lnSpc>
                          <a:spcPct val="107000"/>
                        </a:lnSpc>
                        <a:spcAft>
                          <a:spcPts val="0"/>
                        </a:spcAft>
                      </a:pPr>
                      <a:r>
                        <a:rPr lang="de-DE" sz="1050" dirty="0">
                          <a:effectLst/>
                        </a:rPr>
                        <a:t>8</a:t>
                      </a:r>
                      <a:endParaRPr lang="de-D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25" marR="6325" marT="6325" marB="6325" anchor="ctr"/>
                </a:tc>
                <a:tc>
                  <a:txBody>
                    <a:bodyPr/>
                    <a:lstStyle/>
                    <a:p>
                      <a:pPr>
                        <a:lnSpc>
                          <a:spcPct val="107000"/>
                        </a:lnSpc>
                        <a:spcAft>
                          <a:spcPts val="0"/>
                        </a:spcAft>
                      </a:pPr>
                      <a:r>
                        <a:rPr lang="de-DE" sz="1050" dirty="0">
                          <a:effectLst/>
                        </a:rPr>
                        <a:t>Versiegelung / fehlende Begrünung</a:t>
                      </a:r>
                      <a:endParaRPr lang="de-DE"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25" marR="6325" marT="6325" marB="6325" anchor="ctr"/>
                </a:tc>
                <a:tc>
                  <a:txBody>
                    <a:bodyPr/>
                    <a:lstStyle/>
                    <a:p>
                      <a:pPr>
                        <a:lnSpc>
                          <a:spcPct val="107000"/>
                        </a:lnSpc>
                        <a:spcAft>
                          <a:spcPts val="0"/>
                        </a:spcAft>
                      </a:pPr>
                      <a:r>
                        <a:rPr lang="de-DE" sz="1050" dirty="0">
                          <a:effectLst/>
                        </a:rPr>
                        <a:t>10–15</a:t>
                      </a:r>
                      <a:endParaRPr lang="de-D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25" marR="6325" marT="6325" marB="6325" anchor="ctr"/>
                </a:tc>
                <a:tc>
                  <a:txBody>
                    <a:bodyPr/>
                    <a:lstStyle/>
                    <a:p>
                      <a:pPr marL="171450" indent="-171450">
                        <a:lnSpc>
                          <a:spcPct val="107000"/>
                        </a:lnSpc>
                        <a:spcAft>
                          <a:spcPts val="0"/>
                        </a:spcAft>
                        <a:buFont typeface="Arial" panose="020B0604020202020204" pitchFamily="34" charset="0"/>
                        <a:buChar char="•"/>
                      </a:pPr>
                      <a:r>
                        <a:rPr lang="de-DE" sz="1050">
                          <a:effectLst/>
                        </a:rPr>
                        <a:t>Betonierte Flächen, kaum Straßenbäume, keine grünen Dächer oder Fassaden; schlechte Wasseraufnahme, Mikroklima verschlechtert</a:t>
                      </a:r>
                      <a:endParaRPr lang="de-DE" sz="1000">
                        <a:effectLst/>
                        <a:latin typeface="Calibri" panose="020F0502020204030204" pitchFamily="34" charset="0"/>
                        <a:ea typeface="Calibri" panose="020F0502020204030204" pitchFamily="34" charset="0"/>
                        <a:cs typeface="Times New Roman" panose="02020603050405020304" pitchFamily="18" charset="0"/>
                      </a:endParaRPr>
                    </a:p>
                  </a:txBody>
                  <a:tcPr marL="6325" marR="6325" marT="6325" marB="6325" anchor="ctr"/>
                </a:tc>
                <a:tc>
                  <a:txBody>
                    <a:bodyPr/>
                    <a:lstStyle/>
                    <a:p>
                      <a:pPr>
                        <a:lnSpc>
                          <a:spcPct val="107000"/>
                        </a:lnSpc>
                        <a:spcAft>
                          <a:spcPts val="0"/>
                        </a:spcAft>
                      </a:pPr>
                      <a:r>
                        <a:rPr lang="de-DE" sz="1000" dirty="0">
                          <a:effectLst/>
                        </a:rPr>
                        <a:t>„Keine Straßenbäume, zu viel Versiegelung, zu viel und zu dicht bebaute Fläche. Keine Auflagen für Neubauten in Richtung Fassadenbegrünung. Selbst das Gebäude der VG-Verwaltung hat einen Garten mit Steinen statt mit großen Bäumen.“</a:t>
                      </a:r>
                      <a:endParaRPr lang="de-DE" sz="1000" b="0" i="1" dirty="0">
                        <a:effectLst/>
                        <a:latin typeface="Calibri" panose="020F0502020204030204" pitchFamily="34" charset="0"/>
                        <a:ea typeface="Calibri" panose="020F0502020204030204" pitchFamily="34" charset="0"/>
                        <a:cs typeface="Times New Roman" panose="02020603050405020304" pitchFamily="18" charset="0"/>
                      </a:endParaRPr>
                    </a:p>
                  </a:txBody>
                  <a:tcPr marL="6325" marR="6325" marT="6325" marB="6325" anchor="ctr"/>
                </a:tc>
                <a:extLst>
                  <a:ext uri="{0D108BD9-81ED-4DB2-BD59-A6C34878D82A}">
                    <a16:rowId xmlns:a16="http://schemas.microsoft.com/office/drawing/2014/main" val="790238827"/>
                  </a:ext>
                </a:extLst>
              </a:tr>
              <a:tr h="460163">
                <a:tc>
                  <a:txBody>
                    <a:bodyPr/>
                    <a:lstStyle/>
                    <a:p>
                      <a:pPr>
                        <a:lnSpc>
                          <a:spcPct val="107000"/>
                        </a:lnSpc>
                        <a:spcAft>
                          <a:spcPts val="0"/>
                        </a:spcAft>
                      </a:pPr>
                      <a:r>
                        <a:rPr lang="de-DE" sz="1050" dirty="0">
                          <a:effectLst/>
                        </a:rPr>
                        <a:t>9</a:t>
                      </a:r>
                      <a:endParaRPr lang="de-D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25" marR="6325" marT="6325" marB="6325" anchor="ctr"/>
                </a:tc>
                <a:tc>
                  <a:txBody>
                    <a:bodyPr/>
                    <a:lstStyle/>
                    <a:p>
                      <a:pPr>
                        <a:lnSpc>
                          <a:spcPct val="107000"/>
                        </a:lnSpc>
                        <a:spcAft>
                          <a:spcPts val="0"/>
                        </a:spcAft>
                      </a:pPr>
                      <a:r>
                        <a:rPr lang="de-DE" sz="1050">
                          <a:effectLst/>
                        </a:rPr>
                        <a:t>Bodenerosion / Staubentwicklung / Windschäden</a:t>
                      </a:r>
                      <a:endParaRPr lang="de-DE" sz="1000" b="1">
                        <a:effectLst/>
                        <a:latin typeface="Calibri" panose="020F0502020204030204" pitchFamily="34" charset="0"/>
                        <a:ea typeface="Calibri" panose="020F0502020204030204" pitchFamily="34" charset="0"/>
                        <a:cs typeface="Times New Roman" panose="02020603050405020304" pitchFamily="18" charset="0"/>
                      </a:endParaRPr>
                    </a:p>
                  </a:txBody>
                  <a:tcPr marL="6325" marR="6325" marT="6325" marB="6325" anchor="ctr"/>
                </a:tc>
                <a:tc>
                  <a:txBody>
                    <a:bodyPr/>
                    <a:lstStyle/>
                    <a:p>
                      <a:pPr>
                        <a:lnSpc>
                          <a:spcPct val="107000"/>
                        </a:lnSpc>
                        <a:spcAft>
                          <a:spcPts val="0"/>
                        </a:spcAft>
                      </a:pPr>
                      <a:r>
                        <a:rPr lang="de-DE" sz="1050">
                          <a:effectLst/>
                        </a:rPr>
                        <a:t>10–15</a:t>
                      </a:r>
                      <a:endParaRPr lang="de-DE" sz="1000">
                        <a:effectLst/>
                        <a:latin typeface="Calibri" panose="020F0502020204030204" pitchFamily="34" charset="0"/>
                        <a:ea typeface="Calibri" panose="020F0502020204030204" pitchFamily="34" charset="0"/>
                        <a:cs typeface="Times New Roman" panose="02020603050405020304" pitchFamily="18" charset="0"/>
                      </a:endParaRPr>
                    </a:p>
                  </a:txBody>
                  <a:tcPr marL="6325" marR="6325" marT="6325" marB="6325" anchor="ctr"/>
                </a:tc>
                <a:tc>
                  <a:txBody>
                    <a:bodyPr/>
                    <a:lstStyle/>
                    <a:p>
                      <a:pPr marL="342900" lvl="0" indent="-342900">
                        <a:lnSpc>
                          <a:spcPct val="107000"/>
                        </a:lnSpc>
                        <a:spcAft>
                          <a:spcPts val="800"/>
                        </a:spcAft>
                        <a:buSzPts val="1000"/>
                        <a:buFont typeface="Symbol" panose="05050102010706020507" pitchFamily="18" charset="2"/>
                        <a:buChar char=""/>
                        <a:tabLst>
                          <a:tab pos="457200" algn="l"/>
                        </a:tabLst>
                      </a:pPr>
                      <a:r>
                        <a:rPr lang="de-DE" sz="1050" dirty="0"/>
                        <a:t>Tritt vor allem auf großen, baumlosen Ackerflächen bei Trockenheit auf</a:t>
                      </a:r>
                      <a:endParaRPr lang="de-DE" sz="1050" dirty="0">
                        <a:latin typeface="Calibri" panose="020F0502020204030204" pitchFamily="34" charset="0"/>
                        <a:ea typeface="Calibri" panose="020F0502020204030204" pitchFamily="34" charset="0"/>
                        <a:cs typeface="Times New Roman" panose="02020603050405020304" pitchFamily="18" charset="0"/>
                      </a:endParaRPr>
                    </a:p>
                  </a:txBody>
                  <a:tcPr marL="6325" marR="6325" marT="6325" marB="6325" anchor="ctr"/>
                </a:tc>
                <a:tc>
                  <a:txBody>
                    <a:bodyPr/>
                    <a:lstStyle/>
                    <a:p>
                      <a:pPr lvl="0">
                        <a:lnSpc>
                          <a:spcPct val="107000"/>
                        </a:lnSpc>
                        <a:spcAft>
                          <a:spcPts val="800"/>
                        </a:spcAft>
                        <a:buSzPts val="1000"/>
                        <a:tabLst>
                          <a:tab pos="457200" algn="l"/>
                        </a:tabLst>
                      </a:pPr>
                      <a:r>
                        <a:rPr lang="de-DE" sz="1000" dirty="0"/>
                        <a:t>„Der Boden kann das Regenwasser nicht halten, hier herrscht extrem schnell Dürre.“</a:t>
                      </a:r>
                    </a:p>
                    <a:p>
                      <a:pPr lvl="0">
                        <a:lnSpc>
                          <a:spcPct val="107000"/>
                        </a:lnSpc>
                        <a:spcAft>
                          <a:spcPts val="800"/>
                        </a:spcAft>
                        <a:buSzPts val="1000"/>
                        <a:tabLst>
                          <a:tab pos="457200" algn="l"/>
                        </a:tabLst>
                      </a:pPr>
                      <a:r>
                        <a:rPr lang="de-DE" sz="1000" dirty="0"/>
                        <a:t>„Bodenerosion im Sommer bei Wind, starke Staubentwicklung.“</a:t>
                      </a:r>
                    </a:p>
                    <a:p>
                      <a:pPr>
                        <a:lnSpc>
                          <a:spcPct val="107000"/>
                        </a:lnSpc>
                        <a:spcAft>
                          <a:spcPts val="0"/>
                        </a:spcAft>
                      </a:pPr>
                      <a:endParaRPr lang="de-DE"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325" marR="6325" marT="6325" marB="6325" anchor="ctr"/>
                </a:tc>
                <a:extLst>
                  <a:ext uri="{0D108BD9-81ED-4DB2-BD59-A6C34878D82A}">
                    <a16:rowId xmlns:a16="http://schemas.microsoft.com/office/drawing/2014/main" val="4006534874"/>
                  </a:ext>
                </a:extLst>
              </a:tr>
              <a:tr h="611117">
                <a:tc>
                  <a:txBody>
                    <a:bodyPr/>
                    <a:lstStyle/>
                    <a:p>
                      <a:pPr>
                        <a:lnSpc>
                          <a:spcPct val="107000"/>
                        </a:lnSpc>
                        <a:spcAft>
                          <a:spcPts val="0"/>
                        </a:spcAft>
                      </a:pPr>
                      <a:r>
                        <a:rPr lang="de-DE" sz="1050" dirty="0">
                          <a:effectLst/>
                        </a:rPr>
                        <a:t>10</a:t>
                      </a:r>
                      <a:endParaRPr lang="de-D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25" marR="6325" marT="6325" marB="6325" anchor="ctr"/>
                </a:tc>
                <a:tc>
                  <a:txBody>
                    <a:bodyPr/>
                    <a:lstStyle/>
                    <a:p>
                      <a:pPr>
                        <a:lnSpc>
                          <a:spcPct val="107000"/>
                        </a:lnSpc>
                        <a:spcAft>
                          <a:spcPts val="0"/>
                        </a:spcAft>
                      </a:pPr>
                      <a:r>
                        <a:rPr lang="de-DE" sz="1050" dirty="0">
                          <a:effectLst/>
                        </a:rPr>
                        <a:t>Regenmangel / Wetterphänomene</a:t>
                      </a:r>
                      <a:endParaRPr lang="de-DE"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25" marR="6325" marT="6325" marB="6325" anchor="ctr"/>
                </a:tc>
                <a:tc>
                  <a:txBody>
                    <a:bodyPr/>
                    <a:lstStyle/>
                    <a:p>
                      <a:pPr>
                        <a:lnSpc>
                          <a:spcPct val="107000"/>
                        </a:lnSpc>
                        <a:spcAft>
                          <a:spcPts val="0"/>
                        </a:spcAft>
                      </a:pPr>
                      <a:r>
                        <a:rPr lang="de-DE" sz="1050">
                          <a:effectLst/>
                        </a:rPr>
                        <a:t>10+</a:t>
                      </a:r>
                      <a:endParaRPr lang="de-DE" sz="1000">
                        <a:effectLst/>
                        <a:latin typeface="Calibri" panose="020F0502020204030204" pitchFamily="34" charset="0"/>
                        <a:ea typeface="Calibri" panose="020F0502020204030204" pitchFamily="34" charset="0"/>
                        <a:cs typeface="Times New Roman" panose="02020603050405020304" pitchFamily="18" charset="0"/>
                      </a:endParaRPr>
                    </a:p>
                  </a:txBody>
                  <a:tcPr marL="6325" marR="6325" marT="6325" marB="6325" anchor="ctr"/>
                </a:tc>
                <a:tc>
                  <a:txBody>
                    <a:bodyPr/>
                    <a:lstStyle/>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de-DE" sz="1000" dirty="0"/>
                        <a:t>Glaskuppelgefühl, Regen zieht vorbei, ungleiche Regenverteilung </a:t>
                      </a:r>
                    </a:p>
                    <a:p>
                      <a:pPr marL="171450" indent="-171450">
                        <a:lnSpc>
                          <a:spcPct val="107000"/>
                        </a:lnSpc>
                        <a:spcAft>
                          <a:spcPts val="0"/>
                        </a:spcAft>
                        <a:buFont typeface="Arial" panose="020B0604020202020204" pitchFamily="34" charset="0"/>
                        <a:buChar char="•"/>
                      </a:pPr>
                      <a:endParaRPr lang="de-D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25" marR="6325" marT="6325" marB="6325" anchor="ctr"/>
                </a:tc>
                <a:tc>
                  <a:txBody>
                    <a:bodyPr/>
                    <a:lstStyle/>
                    <a:p>
                      <a:pPr>
                        <a:lnSpc>
                          <a:spcPct val="107000"/>
                        </a:lnSpc>
                        <a:spcAft>
                          <a:spcPts val="0"/>
                        </a:spcAft>
                      </a:pPr>
                      <a:r>
                        <a:rPr lang="de-DE" sz="1000" dirty="0">
                          <a:effectLst/>
                        </a:rPr>
                        <a:t>„Bei angesagtem Regenwetter kommt es selten zu Niederschlägen, man fühlt sich oft wie unter einer Glaskuppel.“</a:t>
                      </a:r>
                      <a:endParaRPr lang="de-D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25" marR="6325" marT="6325" marB="6325" anchor="ctr"/>
                </a:tc>
                <a:extLst>
                  <a:ext uri="{0D108BD9-81ED-4DB2-BD59-A6C34878D82A}">
                    <a16:rowId xmlns:a16="http://schemas.microsoft.com/office/drawing/2014/main" val="1965961612"/>
                  </a:ext>
                </a:extLst>
              </a:tr>
            </a:tbl>
          </a:graphicData>
        </a:graphic>
      </p:graphicFrame>
      <p:sp>
        <p:nvSpPr>
          <p:cNvPr id="2" name="Rechteck 1">
            <a:extLst>
              <a:ext uri="{FF2B5EF4-FFF2-40B4-BE49-F238E27FC236}">
                <a16:creationId xmlns:a16="http://schemas.microsoft.com/office/drawing/2014/main" id="{BEF6E0A5-B005-43C3-BF5E-F15525B1983C}"/>
              </a:ext>
            </a:extLst>
          </p:cNvPr>
          <p:cNvSpPr/>
          <p:nvPr/>
        </p:nvSpPr>
        <p:spPr>
          <a:xfrm>
            <a:off x="309318" y="4523126"/>
            <a:ext cx="10702830" cy="1766189"/>
          </a:xfrm>
          <a:prstGeom prst="rect">
            <a:avLst/>
          </a:prstGeom>
        </p:spPr>
        <p:txBody>
          <a:bodyPr wrap="square">
            <a:spAutoFit/>
          </a:bodyPr>
          <a:lstStyle/>
          <a:p>
            <a:pPr marL="171450" indent="-171450">
              <a:lnSpc>
                <a:spcPct val="107000"/>
              </a:lnSpc>
              <a:spcAft>
                <a:spcPts val="800"/>
              </a:spcAft>
              <a:buSzPts val="1000"/>
              <a:buFont typeface="Wingdings" panose="05000000000000000000" pitchFamily="2" charset="2"/>
              <a:buChar char="à"/>
              <a:tabLst>
                <a:tab pos="457200" algn="l"/>
              </a:tabLst>
            </a:pPr>
            <a:r>
              <a:rPr lang="de-DE" dirty="0">
                <a:ea typeface="Times New Roman" panose="02020603050405020304" pitchFamily="18" charset="0"/>
                <a:cs typeface="Times New Roman" panose="02020603050405020304" pitchFamily="18" charset="0"/>
              </a:rPr>
              <a:t>Trockenheit / Dürre / anhaltende Trockenperioden </a:t>
            </a:r>
            <a:r>
              <a:rPr lang="de-DE" dirty="0">
                <a:ea typeface="Calibri" panose="020F0502020204030204" pitchFamily="34" charset="0"/>
                <a:cs typeface="Times New Roman" panose="02020603050405020304" pitchFamily="18" charset="0"/>
              </a:rPr>
              <a:t>in allen Landschaftstypen: Felder, Wälder, Siedlungsräume + häufig in Kombination mit anderen Auswirkungen wie Bodenverkrustung, Erosion, Baumsterben, etc.</a:t>
            </a:r>
          </a:p>
          <a:p>
            <a:pPr marL="171450" indent="-171450">
              <a:lnSpc>
                <a:spcPct val="107000"/>
              </a:lnSpc>
              <a:spcAft>
                <a:spcPts val="800"/>
              </a:spcAft>
              <a:buSzPts val="1000"/>
              <a:buFont typeface="Wingdings" panose="05000000000000000000" pitchFamily="2" charset="2"/>
              <a:buChar char="à"/>
              <a:tabLst>
                <a:tab pos="457200" algn="l"/>
              </a:tabLst>
            </a:pPr>
            <a:endParaRPr lang="de-DE" dirty="0">
              <a:ea typeface="Calibri" panose="020F0502020204030204" pitchFamily="34" charset="0"/>
              <a:cs typeface="Times New Roman" panose="02020603050405020304" pitchFamily="18" charset="0"/>
            </a:endParaRPr>
          </a:p>
          <a:p>
            <a:pPr algn="ctr">
              <a:lnSpc>
                <a:spcPct val="107000"/>
              </a:lnSpc>
              <a:spcAft>
                <a:spcPts val="800"/>
              </a:spcAft>
              <a:buSzPts val="1000"/>
              <a:tabLst>
                <a:tab pos="457200" algn="l"/>
              </a:tabLst>
            </a:pPr>
            <a:r>
              <a:rPr lang="de-DE" i="1" dirty="0">
                <a:ea typeface="Calibri" panose="020F0502020204030204" pitchFamily="34" charset="0"/>
                <a:cs typeface="Times New Roman" panose="02020603050405020304" pitchFamily="18" charset="0"/>
              </a:rPr>
              <a:t>„Die Punkte sind überall zu setzen; Manche Gebiete sind schneller und deutlicher betroffen, andere später. Betroffen sind ALLE Orte und Gebiete.“</a:t>
            </a:r>
          </a:p>
        </p:txBody>
      </p:sp>
    </p:spTree>
    <p:extLst>
      <p:ext uri="{BB962C8B-B14F-4D97-AF65-F5344CB8AC3E}">
        <p14:creationId xmlns:p14="http://schemas.microsoft.com/office/powerpoint/2010/main" val="7725668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EA5B01-99C9-CF90-CE80-8A582870867C}"/>
              </a:ext>
            </a:extLst>
          </p:cNvPr>
          <p:cNvSpPr>
            <a:spLocks noGrp="1"/>
          </p:cNvSpPr>
          <p:nvPr>
            <p:ph type="title"/>
          </p:nvPr>
        </p:nvSpPr>
        <p:spPr>
          <a:xfrm>
            <a:off x="118710" y="52466"/>
            <a:ext cx="10515599" cy="1325563"/>
          </a:xfrm>
        </p:spPr>
        <p:txBody>
          <a:bodyPr>
            <a:normAutofit fontScale="90000"/>
          </a:bodyPr>
          <a:lstStyle/>
          <a:p>
            <a:pPr algn="ctr"/>
            <a:r>
              <a:rPr lang="de-DE" sz="2700" dirty="0">
                <a:solidFill>
                  <a:srgbClr val="0C385D"/>
                </a:solidFill>
              </a:rPr>
              <a:t>Kommentare nach Kommunen: Welche Orte sind im Landkreis von Dürre und Trockenheit betroffen?</a:t>
            </a:r>
            <a:br>
              <a:rPr lang="de-DE" dirty="0"/>
            </a:br>
            <a:endParaRPr lang="de-DE" dirty="0">
              <a:solidFill>
                <a:srgbClr val="002E55"/>
              </a:solidFill>
            </a:endParaRPr>
          </a:p>
        </p:txBody>
      </p:sp>
      <p:pic>
        <p:nvPicPr>
          <p:cNvPr id="9" name="Inhaltsplatzhalter 8" descr="Ein Bild, das Text, Grafiken, Grafikdesign, Schrift enthält.&#10;&#10;Automatisch generierte Beschreibung">
            <a:extLst>
              <a:ext uri="{FF2B5EF4-FFF2-40B4-BE49-F238E27FC236}">
                <a16:creationId xmlns:a16="http://schemas.microsoft.com/office/drawing/2014/main" id="{F426DB4B-D1F6-776F-1BB1-B9674462AEF6}"/>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11307071" y="0"/>
            <a:ext cx="766218" cy="860846"/>
          </a:xfrm>
        </p:spPr>
      </p:pic>
      <p:sp>
        <p:nvSpPr>
          <p:cNvPr id="10" name="Inhaltsplatzhalter 2">
            <a:extLst>
              <a:ext uri="{FF2B5EF4-FFF2-40B4-BE49-F238E27FC236}">
                <a16:creationId xmlns:a16="http://schemas.microsoft.com/office/drawing/2014/main" id="{10EBD96A-9143-9ABC-0969-21B0DAC52CA3}"/>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solidFill>
                <a:srgbClr val="002E55"/>
              </a:solidFill>
            </a:endParaRPr>
          </a:p>
          <a:p>
            <a:endParaRPr lang="de-DE" dirty="0">
              <a:solidFill>
                <a:srgbClr val="002E55"/>
              </a:solidFill>
            </a:endParaRPr>
          </a:p>
          <a:p>
            <a:endParaRPr lang="de-DE" dirty="0">
              <a:solidFill>
                <a:srgbClr val="002E55"/>
              </a:solidFill>
            </a:endParaRPr>
          </a:p>
          <a:p>
            <a:endParaRPr lang="de-DE" dirty="0">
              <a:solidFill>
                <a:srgbClr val="002E55"/>
              </a:solidFill>
            </a:endParaRPr>
          </a:p>
          <a:p>
            <a:pPr marL="0" indent="0">
              <a:buNone/>
            </a:pPr>
            <a:endParaRPr lang="de-DE" dirty="0">
              <a:solidFill>
                <a:srgbClr val="002E55"/>
              </a:solidFill>
            </a:endParaRPr>
          </a:p>
        </p:txBody>
      </p:sp>
      <p:sp>
        <p:nvSpPr>
          <p:cNvPr id="12" name="Rechteck 7">
            <a:extLst>
              <a:ext uri="{FF2B5EF4-FFF2-40B4-BE49-F238E27FC236}">
                <a16:creationId xmlns:a16="http://schemas.microsoft.com/office/drawing/2014/main" id="{61E88688-D633-4F74-4A08-169FDCCE2AC4}"/>
              </a:ext>
            </a:extLst>
          </p:cNvPr>
          <p:cNvSpPr/>
          <p:nvPr/>
        </p:nvSpPr>
        <p:spPr>
          <a:xfrm>
            <a:off x="0" y="6356350"/>
            <a:ext cx="12220281" cy="526833"/>
          </a:xfrm>
          <a:custGeom>
            <a:avLst/>
            <a:gdLst>
              <a:gd name="connsiteX0" fmla="*/ 0 w 12192001"/>
              <a:gd name="connsiteY0" fmla="*/ 0 h 325971"/>
              <a:gd name="connsiteX1" fmla="*/ 12192001 w 12192001"/>
              <a:gd name="connsiteY1" fmla="*/ 0 h 325971"/>
              <a:gd name="connsiteX2" fmla="*/ 12192001 w 12192001"/>
              <a:gd name="connsiteY2" fmla="*/ 325971 h 325971"/>
              <a:gd name="connsiteX3" fmla="*/ 0 w 12192001"/>
              <a:gd name="connsiteY3" fmla="*/ 325971 h 325971"/>
              <a:gd name="connsiteX4" fmla="*/ 0 w 12192001"/>
              <a:gd name="connsiteY4" fmla="*/ 0 h 325971"/>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220281"/>
              <a:gd name="connsiteY0" fmla="*/ 51695 h 519068"/>
              <a:gd name="connsiteX1" fmla="*/ 12220281 w 12220281"/>
              <a:gd name="connsiteY1" fmla="*/ 4561 h 519068"/>
              <a:gd name="connsiteX2" fmla="*/ 12192001 w 12220281"/>
              <a:gd name="connsiteY2" fmla="*/ 519068 h 519068"/>
              <a:gd name="connsiteX3" fmla="*/ 0 w 12220281"/>
              <a:gd name="connsiteY3" fmla="*/ 519068 h 519068"/>
              <a:gd name="connsiteX4" fmla="*/ 0 w 12220281"/>
              <a:gd name="connsiteY4" fmla="*/ 51695 h 519068"/>
              <a:gd name="connsiteX0" fmla="*/ 0 w 12220281"/>
              <a:gd name="connsiteY0" fmla="*/ 59460 h 526833"/>
              <a:gd name="connsiteX1" fmla="*/ 8144760 w 12220281"/>
              <a:gd name="connsiteY1" fmla="*/ 295876 h 526833"/>
              <a:gd name="connsiteX2" fmla="*/ 12220281 w 12220281"/>
              <a:gd name="connsiteY2" fmla="*/ 12326 h 526833"/>
              <a:gd name="connsiteX3" fmla="*/ 12192001 w 12220281"/>
              <a:gd name="connsiteY3" fmla="*/ 526833 h 526833"/>
              <a:gd name="connsiteX4" fmla="*/ 0 w 12220281"/>
              <a:gd name="connsiteY4" fmla="*/ 526833 h 526833"/>
              <a:gd name="connsiteX5" fmla="*/ 0 w 12220281"/>
              <a:gd name="connsiteY5" fmla="*/ 59460 h 52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20281" h="526833">
                <a:moveTo>
                  <a:pt x="0" y="59460"/>
                </a:moveTo>
                <a:cubicBezTo>
                  <a:pt x="1357460" y="-23025"/>
                  <a:pt x="6108047" y="303732"/>
                  <a:pt x="8144760" y="295876"/>
                </a:cubicBezTo>
                <a:cubicBezTo>
                  <a:pt x="10181473" y="288020"/>
                  <a:pt x="11545741" y="-70158"/>
                  <a:pt x="12220281" y="12326"/>
                </a:cubicBezTo>
                <a:lnTo>
                  <a:pt x="12192001" y="526833"/>
                </a:lnTo>
                <a:lnTo>
                  <a:pt x="0" y="526833"/>
                </a:lnTo>
                <a:lnTo>
                  <a:pt x="0" y="59460"/>
                </a:lnTo>
                <a:close/>
              </a:path>
            </a:pathLst>
          </a:custGeom>
          <a:solidFill>
            <a:srgbClr val="10B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liennummernplatzhalter 3">
            <a:extLst>
              <a:ext uri="{FF2B5EF4-FFF2-40B4-BE49-F238E27FC236}">
                <a16:creationId xmlns:a16="http://schemas.microsoft.com/office/drawing/2014/main" id="{5E11651D-5DF1-7E8D-8FB0-C7A8E37FFE35}"/>
              </a:ext>
            </a:extLst>
          </p:cNvPr>
          <p:cNvSpPr>
            <a:spLocks noGrp="1"/>
          </p:cNvSpPr>
          <p:nvPr>
            <p:ph type="sldNum" sz="quarter" idx="12"/>
          </p:nvPr>
        </p:nvSpPr>
        <p:spPr>
          <a:xfrm>
            <a:off x="11231249" y="6384631"/>
            <a:ext cx="542826" cy="365125"/>
          </a:xfrm>
        </p:spPr>
        <p:txBody>
          <a:bodyPr/>
          <a:lstStyle/>
          <a:p>
            <a:fld id="{C2405744-A29E-4934-8C45-CBA599106AB2}" type="slidenum">
              <a:rPr lang="de-DE" smtClean="0">
                <a:solidFill>
                  <a:schemeClr val="bg1"/>
                </a:solidFill>
              </a:rPr>
              <a:t>18</a:t>
            </a:fld>
            <a:endParaRPr lang="de-DE">
              <a:solidFill>
                <a:schemeClr val="bg1"/>
              </a:solidFill>
            </a:endParaRPr>
          </a:p>
        </p:txBody>
      </p:sp>
      <p:sp>
        <p:nvSpPr>
          <p:cNvPr id="6" name="Sehne 5">
            <a:extLst>
              <a:ext uri="{FF2B5EF4-FFF2-40B4-BE49-F238E27FC236}">
                <a16:creationId xmlns:a16="http://schemas.microsoft.com/office/drawing/2014/main" id="{92AC079B-0B1A-229D-3F82-1ED3220EAB75}"/>
              </a:ext>
            </a:extLst>
          </p:cNvPr>
          <p:cNvSpPr/>
          <p:nvPr/>
        </p:nvSpPr>
        <p:spPr>
          <a:xfrm rot="6586289">
            <a:off x="50912" y="6476590"/>
            <a:ext cx="416069" cy="619734"/>
          </a:xfrm>
          <a:prstGeom prst="chord">
            <a:avLst/>
          </a:prstGeom>
          <a:solidFill>
            <a:srgbClr val="85BC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Sehne 4">
            <a:extLst>
              <a:ext uri="{FF2B5EF4-FFF2-40B4-BE49-F238E27FC236}">
                <a16:creationId xmlns:a16="http://schemas.microsoft.com/office/drawing/2014/main" id="{962B2013-8BF4-975E-05D7-D0F44318A5A2}"/>
              </a:ext>
            </a:extLst>
          </p:cNvPr>
          <p:cNvSpPr/>
          <p:nvPr/>
        </p:nvSpPr>
        <p:spPr>
          <a:xfrm rot="13630274">
            <a:off x="-182014" y="6179041"/>
            <a:ext cx="345172" cy="919158"/>
          </a:xfrm>
          <a:prstGeom prst="chord">
            <a:avLst>
              <a:gd name="adj1" fmla="val 2700000"/>
              <a:gd name="adj2" fmla="val 13550198"/>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3" name="Tabelle 2">
            <a:extLst>
              <a:ext uri="{FF2B5EF4-FFF2-40B4-BE49-F238E27FC236}">
                <a16:creationId xmlns:a16="http://schemas.microsoft.com/office/drawing/2014/main" id="{7349F1BB-2803-42F3-9177-1E7E30FF5E15}"/>
              </a:ext>
            </a:extLst>
          </p:cNvPr>
          <p:cNvGraphicFramePr>
            <a:graphicFrameLocks noGrp="1"/>
          </p:cNvGraphicFramePr>
          <p:nvPr>
            <p:extLst>
              <p:ext uri="{D42A27DB-BD31-4B8C-83A1-F6EECF244321}">
                <p14:modId xmlns:p14="http://schemas.microsoft.com/office/powerpoint/2010/main" val="6186065"/>
              </p:ext>
            </p:extLst>
          </p:nvPr>
        </p:nvGraphicFramePr>
        <p:xfrm>
          <a:off x="79039" y="828616"/>
          <a:ext cx="12033921" cy="6026164"/>
        </p:xfrm>
        <a:graphic>
          <a:graphicData uri="http://schemas.openxmlformats.org/drawingml/2006/table">
            <a:tbl>
              <a:tblPr>
                <a:tableStyleId>{616DA210-FB5B-4158-B5E0-FEB733F419BA}</a:tableStyleId>
              </a:tblPr>
              <a:tblGrid>
                <a:gridCol w="1389511">
                  <a:extLst>
                    <a:ext uri="{9D8B030D-6E8A-4147-A177-3AD203B41FA5}">
                      <a16:colId xmlns:a16="http://schemas.microsoft.com/office/drawing/2014/main" val="2795307188"/>
                    </a:ext>
                  </a:extLst>
                </a:gridCol>
                <a:gridCol w="10644410">
                  <a:extLst>
                    <a:ext uri="{9D8B030D-6E8A-4147-A177-3AD203B41FA5}">
                      <a16:colId xmlns:a16="http://schemas.microsoft.com/office/drawing/2014/main" val="4244248867"/>
                    </a:ext>
                  </a:extLst>
                </a:gridCol>
              </a:tblGrid>
              <a:tr h="245911">
                <a:tc>
                  <a:txBody>
                    <a:bodyPr/>
                    <a:lstStyle/>
                    <a:p>
                      <a:r>
                        <a:rPr lang="de-DE" sz="1400" b="1" dirty="0"/>
                        <a:t>VG/Stadt</a:t>
                      </a:r>
                    </a:p>
                  </a:txBody>
                  <a:tcPr marL="40290" marR="40290" marT="20145" marB="20145" anchor="ctr"/>
                </a:tc>
                <a:tc>
                  <a:txBody>
                    <a:bodyPr/>
                    <a:lstStyle/>
                    <a:p>
                      <a:r>
                        <a:rPr lang="de-DE" sz="1400" b="1" dirty="0"/>
                        <a:t>Zitate</a:t>
                      </a:r>
                    </a:p>
                  </a:txBody>
                  <a:tcPr marL="40290" marR="40290" marT="20145" marB="20145" anchor="ctr"/>
                </a:tc>
                <a:extLst>
                  <a:ext uri="{0D108BD9-81ED-4DB2-BD59-A6C34878D82A}">
                    <a16:rowId xmlns:a16="http://schemas.microsoft.com/office/drawing/2014/main" val="1804163403"/>
                  </a:ext>
                </a:extLst>
              </a:tr>
              <a:tr h="1527875">
                <a:tc>
                  <a:txBody>
                    <a:bodyPr/>
                    <a:lstStyle/>
                    <a:p>
                      <a:r>
                        <a:rPr lang="de-DE" sz="1100" dirty="0"/>
                        <a:t>Maifeld</a:t>
                      </a:r>
                    </a:p>
                  </a:txBody>
                  <a:tcPr marL="40290" marR="40290" marT="20145" marB="20145" anchor="ctr"/>
                </a:tc>
                <a:tc>
                  <a:txBody>
                    <a:bodyPr/>
                    <a:lstStyle/>
                    <a:p>
                      <a:pPr>
                        <a:lnSpc>
                          <a:spcPct val="100000"/>
                        </a:lnSpc>
                      </a:pPr>
                      <a:r>
                        <a:rPr lang="de-DE" sz="1100" i="1" kern="1200" dirty="0">
                          <a:solidFill>
                            <a:schemeClr val="tx1"/>
                          </a:solidFill>
                          <a:effectLst/>
                          <a:latin typeface="+mn-lt"/>
                          <a:ea typeface="+mn-ea"/>
                          <a:cs typeface="+mn-cs"/>
                        </a:rPr>
                        <a:t>„Das komplette Maifeld liegt offen, den ganzen Tag Sonne. Keine Weinberge etc., die wenigstens halbtags Schatten spenden.“</a:t>
                      </a:r>
                    </a:p>
                    <a:p>
                      <a:pPr>
                        <a:lnSpc>
                          <a:spcPct val="100000"/>
                        </a:lnSpc>
                      </a:pPr>
                      <a:r>
                        <a:rPr lang="de-DE" sz="1100" i="1" kern="1200" dirty="0">
                          <a:solidFill>
                            <a:schemeClr val="tx1"/>
                          </a:solidFill>
                          <a:effectLst/>
                          <a:latin typeface="+mn-lt"/>
                          <a:ea typeface="+mn-ea"/>
                          <a:cs typeface="+mn-cs"/>
                        </a:rPr>
                        <a:t>„Ich denke gerade das Maifeld und die Pellenz mit den großen Feldern und wenig Wald sind stärker betroffen.“</a:t>
                      </a:r>
                    </a:p>
                    <a:p>
                      <a:pPr>
                        <a:lnSpc>
                          <a:spcPct val="100000"/>
                        </a:lnSpc>
                      </a:pPr>
                      <a:r>
                        <a:rPr lang="de-DE" sz="1100" i="1" kern="1200" dirty="0">
                          <a:solidFill>
                            <a:schemeClr val="tx1"/>
                          </a:solidFill>
                          <a:effectLst/>
                          <a:latin typeface="+mn-lt"/>
                          <a:ea typeface="+mn-ea"/>
                          <a:cs typeface="+mn-cs"/>
                        </a:rPr>
                        <a:t>„Die Felder, vor allem im Bereich Münstermaifeld, Polch und </a:t>
                      </a:r>
                      <a:r>
                        <a:rPr lang="de-DE" sz="1100" i="1" kern="1200" dirty="0" err="1">
                          <a:solidFill>
                            <a:schemeClr val="tx1"/>
                          </a:solidFill>
                          <a:effectLst/>
                          <a:latin typeface="+mn-lt"/>
                          <a:ea typeface="+mn-ea"/>
                          <a:cs typeface="+mn-cs"/>
                        </a:rPr>
                        <a:t>Mertloch</a:t>
                      </a:r>
                      <a:r>
                        <a:rPr lang="de-DE" sz="1100" i="1" kern="1200" dirty="0">
                          <a:solidFill>
                            <a:schemeClr val="tx1"/>
                          </a:solidFill>
                          <a:effectLst/>
                          <a:latin typeface="+mn-lt"/>
                          <a:ea typeface="+mn-ea"/>
                          <a:cs typeface="+mn-cs"/>
                        </a:rPr>
                        <a:t> etc., sind trockener als sonst. Es entsteht viel mehr Staub als sonst.“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a:solidFill>
                            <a:schemeClr val="tx1"/>
                          </a:solidFill>
                          <a:effectLst/>
                          <a:latin typeface="+mn-lt"/>
                          <a:ea typeface="+mn-ea"/>
                          <a:cs typeface="+mn-cs"/>
                        </a:rPr>
                        <a:t>„Durch die Tallage zieht das Wetter oft um </a:t>
                      </a:r>
                      <a:r>
                        <a:rPr lang="de-DE" sz="1100" i="1" kern="1200" dirty="0" err="1">
                          <a:solidFill>
                            <a:schemeClr val="tx1"/>
                          </a:solidFill>
                          <a:effectLst/>
                          <a:latin typeface="+mn-lt"/>
                          <a:ea typeface="+mn-ea"/>
                          <a:cs typeface="+mn-cs"/>
                        </a:rPr>
                        <a:t>Trimbs</a:t>
                      </a:r>
                      <a:r>
                        <a:rPr lang="de-DE" sz="1100" i="1" kern="1200" dirty="0">
                          <a:solidFill>
                            <a:schemeClr val="tx1"/>
                          </a:solidFill>
                          <a:effectLst/>
                          <a:latin typeface="+mn-lt"/>
                          <a:ea typeface="+mn-ea"/>
                          <a:cs typeface="+mn-cs"/>
                        </a:rPr>
                        <a:t> herum. Meist regnet es in Polch oder Thür aber in </a:t>
                      </a:r>
                      <a:r>
                        <a:rPr lang="de-DE" sz="1100" i="1" kern="1200" dirty="0" err="1">
                          <a:solidFill>
                            <a:schemeClr val="tx1"/>
                          </a:solidFill>
                          <a:effectLst/>
                          <a:latin typeface="+mn-lt"/>
                          <a:ea typeface="+mn-ea"/>
                          <a:cs typeface="+mn-cs"/>
                        </a:rPr>
                        <a:t>Trimbs</a:t>
                      </a:r>
                      <a:r>
                        <a:rPr lang="de-DE" sz="1100" i="1" kern="1200" dirty="0">
                          <a:solidFill>
                            <a:schemeClr val="tx1"/>
                          </a:solidFill>
                          <a:effectLst/>
                          <a:latin typeface="+mn-lt"/>
                          <a:ea typeface="+mn-ea"/>
                          <a:cs typeface="+mn-cs"/>
                        </a:rPr>
                        <a:t> nicht.“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a:solidFill>
                            <a:schemeClr val="tx1"/>
                          </a:solidFill>
                          <a:effectLst/>
                          <a:latin typeface="+mn-lt"/>
                          <a:ea typeface="+mn-ea"/>
                          <a:cs typeface="+mn-cs"/>
                        </a:rPr>
                        <a:t>„Region </a:t>
                      </a:r>
                      <a:r>
                        <a:rPr lang="de-DE" sz="1100" i="1" kern="1200" dirty="0" err="1">
                          <a:solidFill>
                            <a:schemeClr val="tx1"/>
                          </a:solidFill>
                          <a:effectLst/>
                          <a:latin typeface="+mn-lt"/>
                          <a:ea typeface="+mn-ea"/>
                          <a:cs typeface="+mn-cs"/>
                        </a:rPr>
                        <a:t>Mertloch</a:t>
                      </a:r>
                      <a:r>
                        <a:rPr lang="de-DE" sz="1100" i="1" kern="1200" dirty="0">
                          <a:solidFill>
                            <a:schemeClr val="tx1"/>
                          </a:solidFill>
                          <a:effectLst/>
                          <a:latin typeface="+mn-lt"/>
                          <a:ea typeface="+mn-ea"/>
                          <a:cs typeface="+mn-cs"/>
                        </a:rPr>
                        <a:t> </a:t>
                      </a:r>
                      <a:r>
                        <a:rPr lang="de-DE" sz="1100" i="1" kern="1200" dirty="0" err="1">
                          <a:solidFill>
                            <a:schemeClr val="tx1"/>
                          </a:solidFill>
                          <a:effectLst/>
                          <a:latin typeface="+mn-lt"/>
                          <a:ea typeface="+mn-ea"/>
                          <a:cs typeface="+mn-cs"/>
                        </a:rPr>
                        <a:t>Gappenach</a:t>
                      </a:r>
                      <a:r>
                        <a:rPr lang="de-DE" sz="1100" i="1" kern="1200" dirty="0">
                          <a:solidFill>
                            <a:schemeClr val="tx1"/>
                          </a:solidFill>
                          <a:effectLst/>
                          <a:latin typeface="+mn-lt"/>
                          <a:ea typeface="+mn-ea"/>
                          <a:cs typeface="+mn-cs"/>
                        </a:rPr>
                        <a:t> Rüber hat durchschnittlich weniger als 550mm Niederschlag Pro Jahr ist </a:t>
                      </a:r>
                      <a:r>
                        <a:rPr lang="de-DE" sz="1100" i="1" kern="1200" dirty="0" err="1">
                          <a:solidFill>
                            <a:schemeClr val="tx1"/>
                          </a:solidFill>
                          <a:effectLst/>
                          <a:latin typeface="+mn-lt"/>
                          <a:ea typeface="+mn-ea"/>
                          <a:cs typeface="+mn-cs"/>
                        </a:rPr>
                        <a:t>ist</a:t>
                      </a:r>
                      <a:r>
                        <a:rPr lang="de-DE" sz="1100" i="1" kern="1200" dirty="0">
                          <a:solidFill>
                            <a:schemeClr val="tx1"/>
                          </a:solidFill>
                          <a:effectLst/>
                          <a:latin typeface="+mn-lt"/>
                          <a:ea typeface="+mn-ea"/>
                          <a:cs typeface="+mn-cs"/>
                        </a:rPr>
                        <a:t> somit sehr trocken.“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a:solidFill>
                            <a:schemeClr val="tx1"/>
                          </a:solidFill>
                          <a:effectLst/>
                          <a:latin typeface="+mn-lt"/>
                          <a:ea typeface="+mn-ea"/>
                          <a:cs typeface="+mn-cs"/>
                        </a:rPr>
                        <a:t>„</a:t>
                      </a:r>
                      <a:r>
                        <a:rPr lang="de-DE" sz="1100" i="1" kern="1200" dirty="0" err="1">
                          <a:solidFill>
                            <a:schemeClr val="tx1"/>
                          </a:solidFill>
                          <a:effectLst/>
                          <a:latin typeface="+mn-lt"/>
                          <a:ea typeface="+mn-ea"/>
                          <a:cs typeface="+mn-cs"/>
                        </a:rPr>
                        <a:t>Ochtendunger</a:t>
                      </a:r>
                      <a:r>
                        <a:rPr lang="de-DE" sz="1100" i="1" kern="1200" dirty="0">
                          <a:solidFill>
                            <a:schemeClr val="tx1"/>
                          </a:solidFill>
                          <a:effectLst/>
                          <a:latin typeface="+mn-lt"/>
                          <a:ea typeface="+mn-ea"/>
                          <a:cs typeface="+mn-cs"/>
                        </a:rPr>
                        <a:t> Höhe u.a. - massive Staubentwicklung, wenn es länger nicht geregnet hat.“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a:solidFill>
                            <a:schemeClr val="tx1"/>
                          </a:solidFill>
                          <a:effectLst/>
                          <a:latin typeface="+mn-lt"/>
                          <a:ea typeface="+mn-ea"/>
                          <a:cs typeface="+mn-cs"/>
                        </a:rPr>
                        <a:t>„Ich kenne es vor allem von unserem Ort Macken. In den letzten Jahren hat man kaum grüne Wiesen gesehen. Die Wälder werden immer dürrer und letztendlich hat man Sorgen um Ernte und Waldbrände.“</a:t>
                      </a:r>
                    </a:p>
                    <a:p>
                      <a:pPr lvl="0">
                        <a:lnSpc>
                          <a:spcPct val="100000"/>
                        </a:lnSpc>
                      </a:pPr>
                      <a:r>
                        <a:rPr lang="de-DE" sz="1100" i="1" kern="1200" dirty="0">
                          <a:solidFill>
                            <a:schemeClr val="tx1"/>
                          </a:solidFill>
                          <a:effectLst/>
                          <a:latin typeface="+mn-lt"/>
                          <a:ea typeface="+mn-ea"/>
                          <a:cs typeface="+mn-cs"/>
                        </a:rPr>
                        <a:t>„Der Boden kann Regenwasser nicht halten, hier herrscht extrem schnell Dürre.“</a:t>
                      </a:r>
                    </a:p>
                  </a:txBody>
                  <a:tcPr marL="40290" marR="40290" marT="20145" marB="20145" anchor="ctr"/>
                </a:tc>
                <a:extLst>
                  <a:ext uri="{0D108BD9-81ED-4DB2-BD59-A6C34878D82A}">
                    <a16:rowId xmlns:a16="http://schemas.microsoft.com/office/drawing/2014/main" val="1307119475"/>
                  </a:ext>
                </a:extLst>
              </a:tr>
              <a:tr h="206596">
                <a:tc>
                  <a:txBody>
                    <a:bodyPr/>
                    <a:lstStyle/>
                    <a:p>
                      <a:r>
                        <a:rPr lang="de-DE" sz="1100" dirty="0"/>
                        <a:t>Stadt Andernach</a:t>
                      </a:r>
                    </a:p>
                  </a:txBody>
                  <a:tcPr marL="40290" marR="40290" marT="20145" marB="2014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a:solidFill>
                            <a:schemeClr val="tx1"/>
                          </a:solidFill>
                          <a:effectLst/>
                          <a:latin typeface="+mn-lt"/>
                          <a:ea typeface="+mn-ea"/>
                          <a:cs typeface="+mn-cs"/>
                        </a:rPr>
                        <a:t>„Dürre im Gesamtgebiet im Sommer. Für Gemüseanbau wird viel gegossen, ging früher auch ohne.“</a:t>
                      </a:r>
                    </a:p>
                  </a:txBody>
                  <a:tcPr marL="40290" marR="40290" marT="20145" marB="20145"/>
                </a:tc>
                <a:extLst>
                  <a:ext uri="{0D108BD9-81ED-4DB2-BD59-A6C34878D82A}">
                    <a16:rowId xmlns:a16="http://schemas.microsoft.com/office/drawing/2014/main" val="1914660413"/>
                  </a:ext>
                </a:extLst>
              </a:tr>
              <a:tr h="1197178">
                <a:tc>
                  <a:txBody>
                    <a:bodyPr/>
                    <a:lstStyle/>
                    <a:p>
                      <a:r>
                        <a:rPr lang="de-DE" sz="1100" dirty="0"/>
                        <a:t>VG Rhein-Mosel</a:t>
                      </a:r>
                    </a:p>
                  </a:txBody>
                  <a:tcPr marL="40290" marR="40290" marT="20145" marB="2014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a:solidFill>
                            <a:schemeClr val="tx1"/>
                          </a:solidFill>
                          <a:effectLst/>
                          <a:latin typeface="+mn-lt"/>
                          <a:ea typeface="+mn-ea"/>
                          <a:cs typeface="+mn-cs"/>
                        </a:rPr>
                        <a:t>„Keine Straßenbäume, zu viel Versiegelung, zu viel und zu dicht bebaute Fläche. Keine Auflagen für Neubauten in Richtung Fassadenbegrünung. Selbst das Gebäude der VG-Verwaltung hat einen Garten mit Steinen statt mit großen Bäumen.“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a:solidFill>
                            <a:schemeClr val="tx1"/>
                          </a:solidFill>
                          <a:effectLst/>
                          <a:latin typeface="+mn-lt"/>
                          <a:ea typeface="+mn-ea"/>
                          <a:cs typeface="+mn-cs"/>
                        </a:rPr>
                        <a:t>„Niedriges Grundwasser an der Mosel – Wasserentnahmeverbote drohen.“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a:solidFill>
                            <a:schemeClr val="tx1"/>
                          </a:solidFill>
                          <a:effectLst/>
                          <a:latin typeface="+mn-lt"/>
                          <a:ea typeface="+mn-ea"/>
                          <a:cs typeface="+mn-cs"/>
                        </a:rPr>
                        <a:t>„Starke Hitzeentwicklung auch in den Seitentälern der Mosel, u. a. durch Freistellung der sonst bebuschten und bewaldeten Hänge.“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a:solidFill>
                            <a:schemeClr val="tx1"/>
                          </a:solidFill>
                          <a:effectLst/>
                          <a:latin typeface="+mn-lt"/>
                          <a:ea typeface="+mn-ea"/>
                          <a:cs typeface="+mn-cs"/>
                        </a:rPr>
                        <a:t>„Orte entlang der Rheinschiende sind besonders von Dürre und Trockenheit betroffen.“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a:solidFill>
                            <a:schemeClr val="tx1"/>
                          </a:solidFill>
                          <a:effectLst/>
                          <a:latin typeface="+mn-lt"/>
                          <a:ea typeface="+mn-ea"/>
                          <a:cs typeface="+mn-cs"/>
                        </a:rPr>
                        <a:t>„Rheinarm und -Ufergebiete stark ausgetrocknet.“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a:solidFill>
                            <a:schemeClr val="tx1"/>
                          </a:solidFill>
                          <a:effectLst/>
                          <a:latin typeface="+mn-lt"/>
                          <a:ea typeface="+mn-ea"/>
                          <a:cs typeface="+mn-cs"/>
                        </a:rPr>
                        <a:t>„Bei Trockenheit stirbt die Vegetation ab an den Steilhängen.“</a:t>
                      </a:r>
                    </a:p>
                  </a:txBody>
                  <a:tcPr marL="40290" marR="40290" marT="20145" marB="20145" anchor="ctr"/>
                </a:tc>
                <a:extLst>
                  <a:ext uri="{0D108BD9-81ED-4DB2-BD59-A6C34878D82A}">
                    <a16:rowId xmlns:a16="http://schemas.microsoft.com/office/drawing/2014/main" val="1433600507"/>
                  </a:ext>
                </a:extLst>
              </a:tr>
              <a:tr h="257774">
                <a:tc>
                  <a:txBody>
                    <a:bodyPr/>
                    <a:lstStyle/>
                    <a:p>
                      <a:r>
                        <a:rPr lang="de-DE" sz="1100" dirty="0"/>
                        <a:t>VG Mendig</a:t>
                      </a:r>
                    </a:p>
                  </a:txBody>
                  <a:tcPr marL="40290" marR="40290" marT="20145" marB="2014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a:solidFill>
                            <a:schemeClr val="tx1"/>
                          </a:solidFill>
                          <a:effectLst/>
                          <a:latin typeface="+mn-lt"/>
                          <a:ea typeface="+mn-ea"/>
                          <a:cs typeface="+mn-cs"/>
                        </a:rPr>
                        <a:t>„Trockenheit und Dürre bei starker Hitze im Sommer.“</a:t>
                      </a:r>
                    </a:p>
                  </a:txBody>
                  <a:tcPr marL="40290" marR="40290" marT="20145" marB="20145" anchor="ctr"/>
                </a:tc>
                <a:extLst>
                  <a:ext uri="{0D108BD9-81ED-4DB2-BD59-A6C34878D82A}">
                    <a16:rowId xmlns:a16="http://schemas.microsoft.com/office/drawing/2014/main" val="223463208"/>
                  </a:ext>
                </a:extLst>
              </a:tr>
              <a:tr h="535785">
                <a:tc>
                  <a:txBody>
                    <a:bodyPr/>
                    <a:lstStyle/>
                    <a:p>
                      <a:r>
                        <a:rPr lang="de-DE" sz="1100" dirty="0"/>
                        <a:t>Stadt Mayen</a:t>
                      </a:r>
                    </a:p>
                  </a:txBody>
                  <a:tcPr marL="40290" marR="40290" marT="20145" marB="20145" anchor="ctr"/>
                </a:tc>
                <a:tc>
                  <a:txBody>
                    <a:bodyPr/>
                    <a:lstStyle/>
                    <a:p>
                      <a:r>
                        <a:rPr lang="de-DE" sz="1100" i="1" kern="1200" dirty="0">
                          <a:solidFill>
                            <a:schemeClr val="tx1"/>
                          </a:solidFill>
                          <a:effectLst/>
                          <a:latin typeface="+mn-lt"/>
                          <a:ea typeface="+mn-ea"/>
                          <a:cs typeface="+mn-cs"/>
                        </a:rPr>
                        <a:t>„In Mayen fand ich es erschreckend, wie trocken es teilweise auch im Wald war. Das betrifft aber bestimmt auch viele andere Gebiete, die ich weniger gut kenne.“</a:t>
                      </a:r>
                    </a:p>
                    <a:p>
                      <a:r>
                        <a:rPr lang="de-DE" sz="1100" i="1" kern="1200" dirty="0">
                          <a:solidFill>
                            <a:schemeClr val="tx1"/>
                          </a:solidFill>
                          <a:effectLst/>
                          <a:latin typeface="+mn-lt"/>
                          <a:ea typeface="+mn-ea"/>
                          <a:cs typeface="+mn-cs"/>
                        </a:rPr>
                        <a:t>„Industrielle Landwirtschaft mit entsprechender Bodenerosion.“</a:t>
                      </a:r>
                    </a:p>
                    <a:p>
                      <a:r>
                        <a:rPr lang="de-DE" sz="1100" i="1" kern="1200" dirty="0">
                          <a:solidFill>
                            <a:schemeClr val="tx1"/>
                          </a:solidFill>
                          <a:effectLst/>
                          <a:latin typeface="+mn-lt"/>
                          <a:ea typeface="+mn-ea"/>
                          <a:cs typeface="+mn-cs"/>
                        </a:rPr>
                        <a:t>„Massiver Holzeinschlag im Mayener Stadtwald. Deutliche Erosionsspuren mittlerweile sichtbar. Aufforstung?“</a:t>
                      </a:r>
                      <a:endParaRPr lang="de-DE" sz="1100" i="1" dirty="0"/>
                    </a:p>
                  </a:txBody>
                  <a:tcPr marL="40290" marR="40290" marT="20145" marB="20145" anchor="ctr"/>
                </a:tc>
                <a:extLst>
                  <a:ext uri="{0D108BD9-81ED-4DB2-BD59-A6C34878D82A}">
                    <a16:rowId xmlns:a16="http://schemas.microsoft.com/office/drawing/2014/main" val="1249929665"/>
                  </a:ext>
                </a:extLst>
              </a:tr>
              <a:tr h="535785">
                <a:tc>
                  <a:txBody>
                    <a:bodyPr/>
                    <a:lstStyle/>
                    <a:p>
                      <a:r>
                        <a:rPr lang="de-DE" sz="1100" dirty="0"/>
                        <a:t>VG Vordereifel</a:t>
                      </a:r>
                    </a:p>
                  </a:txBody>
                  <a:tcPr marL="40290" marR="40290" marT="20145" marB="2014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a:solidFill>
                            <a:schemeClr val="tx1"/>
                          </a:solidFill>
                          <a:effectLst/>
                          <a:latin typeface="+mn-lt"/>
                          <a:ea typeface="+mn-ea"/>
                          <a:cs typeface="+mn-cs"/>
                        </a:rPr>
                        <a:t>„Rund um </a:t>
                      </a:r>
                      <a:r>
                        <a:rPr lang="de-DE" sz="1100" i="1" kern="1200" dirty="0" err="1">
                          <a:solidFill>
                            <a:schemeClr val="tx1"/>
                          </a:solidFill>
                          <a:effectLst/>
                          <a:latin typeface="+mn-lt"/>
                          <a:ea typeface="+mn-ea"/>
                          <a:cs typeface="+mn-cs"/>
                        </a:rPr>
                        <a:t>Ettringen</a:t>
                      </a:r>
                      <a:r>
                        <a:rPr lang="de-DE" sz="1100" i="1" kern="1200" dirty="0">
                          <a:solidFill>
                            <a:schemeClr val="tx1"/>
                          </a:solidFill>
                          <a:effectLst/>
                          <a:latin typeface="+mn-lt"/>
                          <a:ea typeface="+mn-ea"/>
                          <a:cs typeface="+mn-cs"/>
                        </a:rPr>
                        <a:t> ist aufgrund anhaltender Dürre und Hitze die Landwirtschaft betroffen: Pflanzen wachsen langsamer, Erträge fallen geringer aus. Erosion des Bodens ist an landwirtschaftlich genutzten Flächen am Hochsimmer zu beobachten.“</a:t>
                      </a:r>
                      <a:endParaRPr lang="de-DE" sz="1100" i="1" dirty="0"/>
                    </a:p>
                    <a:p>
                      <a:r>
                        <a:rPr lang="de-DE" sz="1100" i="1" dirty="0"/>
                        <a:t>„Schäden im Wald durch großen Anteil vertrockneter/gefällter Nadelbäume.“</a:t>
                      </a:r>
                    </a:p>
                  </a:txBody>
                  <a:tcPr marL="40290" marR="40290" marT="20145" marB="20145" anchor="ctr"/>
                </a:tc>
                <a:extLst>
                  <a:ext uri="{0D108BD9-81ED-4DB2-BD59-A6C34878D82A}">
                    <a16:rowId xmlns:a16="http://schemas.microsoft.com/office/drawing/2014/main" val="2385724232"/>
                  </a:ext>
                </a:extLst>
              </a:tr>
              <a:tr h="579080">
                <a:tc>
                  <a:txBody>
                    <a:bodyPr/>
                    <a:lstStyle/>
                    <a:p>
                      <a:r>
                        <a:rPr lang="de-DE" sz="1100" dirty="0"/>
                        <a:t>VG Weißenthurm </a:t>
                      </a:r>
                    </a:p>
                  </a:txBody>
                  <a:tcPr marL="40290" marR="40290" marT="20145" marB="2014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a:solidFill>
                            <a:schemeClr val="tx1"/>
                          </a:solidFill>
                          <a:effectLst/>
                          <a:latin typeface="+mn-lt"/>
                          <a:ea typeface="+mn-ea"/>
                          <a:cs typeface="+mn-cs"/>
                        </a:rPr>
                        <a:t>„Durch Dürre zunehmender Artenverlust auf dem </a:t>
                      </a:r>
                      <a:r>
                        <a:rPr lang="de-DE" sz="1100" i="1" kern="1200" dirty="0" err="1">
                          <a:solidFill>
                            <a:schemeClr val="tx1"/>
                          </a:solidFill>
                          <a:effectLst/>
                          <a:latin typeface="+mn-lt"/>
                          <a:ea typeface="+mn-ea"/>
                          <a:cs typeface="+mn-cs"/>
                        </a:rPr>
                        <a:t>Kettiger</a:t>
                      </a:r>
                      <a:r>
                        <a:rPr lang="de-DE" sz="1100" i="1" kern="1200" dirty="0">
                          <a:solidFill>
                            <a:schemeClr val="tx1"/>
                          </a:solidFill>
                          <a:effectLst/>
                          <a:latin typeface="+mn-lt"/>
                          <a:ea typeface="+mn-ea"/>
                          <a:cs typeface="+mn-cs"/>
                        </a:rPr>
                        <a:t> Berg.“</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a:solidFill>
                            <a:schemeClr val="tx1"/>
                          </a:solidFill>
                          <a:effectLst/>
                          <a:latin typeface="+mn-lt"/>
                          <a:ea typeface="+mn-ea"/>
                          <a:cs typeface="+mn-cs"/>
                        </a:rPr>
                        <a:t>„</a:t>
                      </a:r>
                      <a:r>
                        <a:rPr lang="de-DE" sz="1100" i="1" kern="1200" dirty="0" err="1">
                          <a:solidFill>
                            <a:schemeClr val="tx1"/>
                          </a:solidFill>
                          <a:effectLst/>
                          <a:latin typeface="+mn-lt"/>
                          <a:ea typeface="+mn-ea"/>
                          <a:cs typeface="+mn-cs"/>
                        </a:rPr>
                        <a:t>Kettiger</a:t>
                      </a:r>
                      <a:r>
                        <a:rPr lang="de-DE" sz="1100" i="1" kern="1200" dirty="0">
                          <a:solidFill>
                            <a:schemeClr val="tx1"/>
                          </a:solidFill>
                          <a:effectLst/>
                          <a:latin typeface="+mn-lt"/>
                          <a:ea typeface="+mn-ea"/>
                          <a:cs typeface="+mn-cs"/>
                        </a:rPr>
                        <a:t> Berg durch Dürre häufig Ernteausfälle.“</a:t>
                      </a:r>
                    </a:p>
                    <a:p>
                      <a:r>
                        <a:rPr lang="de-DE" sz="1100" i="1" kern="1200" dirty="0">
                          <a:solidFill>
                            <a:schemeClr val="tx1"/>
                          </a:solidFill>
                          <a:effectLst/>
                          <a:latin typeface="+mn-lt"/>
                          <a:ea typeface="+mn-ea"/>
                          <a:cs typeface="+mn-cs"/>
                        </a:rPr>
                        <a:t>„Auf den landwirtschaftlichen Flächen kommt es teilweise zu einer Verstockung des Saatgutes.“</a:t>
                      </a:r>
                    </a:p>
                  </a:txBody>
                  <a:tcPr marL="40290" marR="40290" marT="20145" marB="20145" anchor="ctr"/>
                </a:tc>
                <a:extLst>
                  <a:ext uri="{0D108BD9-81ED-4DB2-BD59-A6C34878D82A}">
                    <a16:rowId xmlns:a16="http://schemas.microsoft.com/office/drawing/2014/main" val="1141014198"/>
                  </a:ext>
                </a:extLst>
              </a:tr>
              <a:tr h="866481">
                <a:tc>
                  <a:txBody>
                    <a:bodyPr/>
                    <a:lstStyle/>
                    <a:p>
                      <a:r>
                        <a:rPr lang="de-DE" sz="1100" dirty="0"/>
                        <a:t>VG Pellenz</a:t>
                      </a:r>
                    </a:p>
                  </a:txBody>
                  <a:tcPr marL="40290" marR="40290" marT="20145" marB="2014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a:solidFill>
                            <a:schemeClr val="tx1"/>
                          </a:solidFill>
                          <a:effectLst/>
                          <a:latin typeface="+mn-lt"/>
                          <a:ea typeface="+mn-ea"/>
                          <a:cs typeface="+mn-cs"/>
                        </a:rPr>
                        <a:t>„Ausgetrocknete Quelle (</a:t>
                      </a:r>
                      <a:r>
                        <a:rPr lang="de-DE" sz="1100" i="1" kern="1200" dirty="0" err="1">
                          <a:solidFill>
                            <a:schemeClr val="tx1"/>
                          </a:solidFill>
                          <a:effectLst/>
                          <a:latin typeface="+mn-lt"/>
                          <a:ea typeface="+mn-ea"/>
                          <a:cs typeface="+mn-cs"/>
                        </a:rPr>
                        <a:t>Saffiger</a:t>
                      </a:r>
                      <a:r>
                        <a:rPr lang="de-DE" sz="1100" i="1" kern="1200" dirty="0">
                          <a:solidFill>
                            <a:schemeClr val="tx1"/>
                          </a:solidFill>
                          <a:effectLst/>
                          <a:latin typeface="+mn-lt"/>
                          <a:ea typeface="+mn-ea"/>
                          <a:cs typeface="+mn-cs"/>
                        </a:rPr>
                        <a:t> Bach) durch zunehmende Dürre.“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a:solidFill>
                            <a:schemeClr val="tx1"/>
                          </a:solidFill>
                          <a:effectLst/>
                          <a:latin typeface="+mn-lt"/>
                          <a:ea typeface="+mn-ea"/>
                          <a:cs typeface="+mn-cs"/>
                        </a:rPr>
                        <a:t>„Die ganze offene und </a:t>
                      </a:r>
                      <a:r>
                        <a:rPr lang="de-DE" sz="1100" i="1" kern="1200" dirty="0" err="1">
                          <a:solidFill>
                            <a:schemeClr val="tx1"/>
                          </a:solidFill>
                          <a:effectLst/>
                          <a:latin typeface="+mn-lt"/>
                          <a:ea typeface="+mn-ea"/>
                          <a:cs typeface="+mn-cs"/>
                        </a:rPr>
                        <a:t>unbewaldete</a:t>
                      </a:r>
                      <a:r>
                        <a:rPr lang="de-DE" sz="1100" i="1" kern="1200" dirty="0">
                          <a:solidFill>
                            <a:schemeClr val="tx1"/>
                          </a:solidFill>
                          <a:effectLst/>
                          <a:latin typeface="+mn-lt"/>
                          <a:ea typeface="+mn-ea"/>
                          <a:cs typeface="+mn-cs"/>
                        </a:rPr>
                        <a:t> Landschaft der Pellenz leidet besonders unter Dürre und Trockenheit. Es sollte unbedingt ein Umdenken stattfinden und mehr Waldflächen in dieser Landschaft entstehen. Dringend. Dieses ganze Becken heizt sich im Sommer auf.“</a:t>
                      </a:r>
                      <a:endParaRPr lang="de-DE" sz="1100" i="1" dirty="0"/>
                    </a:p>
                    <a:p>
                      <a:r>
                        <a:rPr lang="de-DE" sz="1100" i="1" dirty="0"/>
                        <a:t>„Wald kaputt, weniger Insekten.“</a:t>
                      </a:r>
                    </a:p>
                    <a:p>
                      <a:r>
                        <a:rPr lang="de-DE" sz="1100" i="1" dirty="0"/>
                        <a:t>„Bodenerosion im Sommer bei Wind, starke Staubentwicklung.“ </a:t>
                      </a:r>
                    </a:p>
                  </a:txBody>
                  <a:tcPr marL="40290" marR="40290" marT="20145" marB="20145" anchor="ctr"/>
                </a:tc>
                <a:extLst>
                  <a:ext uri="{0D108BD9-81ED-4DB2-BD59-A6C34878D82A}">
                    <a16:rowId xmlns:a16="http://schemas.microsoft.com/office/drawing/2014/main" val="2109145441"/>
                  </a:ext>
                </a:extLst>
              </a:tr>
            </a:tbl>
          </a:graphicData>
        </a:graphic>
      </p:graphicFrame>
    </p:spTree>
    <p:extLst>
      <p:ext uri="{BB962C8B-B14F-4D97-AF65-F5344CB8AC3E}">
        <p14:creationId xmlns:p14="http://schemas.microsoft.com/office/powerpoint/2010/main" val="14851121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EA5B01-99C9-CF90-CE80-8A582870867C}"/>
              </a:ext>
            </a:extLst>
          </p:cNvPr>
          <p:cNvSpPr>
            <a:spLocks noGrp="1"/>
          </p:cNvSpPr>
          <p:nvPr>
            <p:ph type="title"/>
          </p:nvPr>
        </p:nvSpPr>
        <p:spPr>
          <a:xfrm>
            <a:off x="620919" y="204703"/>
            <a:ext cx="10017558" cy="1325563"/>
          </a:xfrm>
        </p:spPr>
        <p:txBody>
          <a:bodyPr>
            <a:normAutofit/>
          </a:bodyPr>
          <a:lstStyle/>
          <a:p>
            <a:pPr algn="ctr"/>
            <a:r>
              <a:rPr lang="de-DE" sz="2800" dirty="0">
                <a:solidFill>
                  <a:srgbClr val="0C385D"/>
                </a:solidFill>
              </a:rPr>
              <a:t>An welchen Orten im Landkreis haben Sie bereits einen Verlust der biologischen Vielfalt erlebt? (z.B. weniger Igel, Wildbienen, Bäume...)</a:t>
            </a:r>
            <a:br>
              <a:rPr lang="de-DE" sz="2800" dirty="0"/>
            </a:br>
            <a:r>
              <a:rPr lang="de-DE" sz="1800" b="1" dirty="0"/>
              <a:t>N= 181</a:t>
            </a:r>
            <a:endParaRPr lang="de-DE" dirty="0">
              <a:solidFill>
                <a:srgbClr val="002E55"/>
              </a:solidFill>
            </a:endParaRPr>
          </a:p>
        </p:txBody>
      </p:sp>
      <p:pic>
        <p:nvPicPr>
          <p:cNvPr id="9" name="Inhaltsplatzhalter 8" descr="Ein Bild, das Text, Grafiken, Grafikdesign, Schrift enthält.&#10;&#10;Automatisch generierte Beschreibung">
            <a:extLst>
              <a:ext uri="{FF2B5EF4-FFF2-40B4-BE49-F238E27FC236}">
                <a16:creationId xmlns:a16="http://schemas.microsoft.com/office/drawing/2014/main" id="{F426DB4B-D1F6-776F-1BB1-B9674462AEF6}"/>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11321312" y="2819"/>
            <a:ext cx="769618" cy="864666"/>
          </a:xfrm>
          <a:noFill/>
        </p:spPr>
      </p:pic>
      <p:sp>
        <p:nvSpPr>
          <p:cNvPr id="10" name="Inhaltsplatzhalter 2">
            <a:extLst>
              <a:ext uri="{FF2B5EF4-FFF2-40B4-BE49-F238E27FC236}">
                <a16:creationId xmlns:a16="http://schemas.microsoft.com/office/drawing/2014/main" id="{10EBD96A-9143-9ABC-0969-21B0DAC52CA3}"/>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solidFill>
                <a:srgbClr val="002E55"/>
              </a:solidFill>
            </a:endParaRPr>
          </a:p>
          <a:p>
            <a:endParaRPr lang="de-DE" dirty="0">
              <a:solidFill>
                <a:srgbClr val="002E55"/>
              </a:solidFill>
            </a:endParaRPr>
          </a:p>
          <a:p>
            <a:endParaRPr lang="de-DE" dirty="0">
              <a:solidFill>
                <a:srgbClr val="002E55"/>
              </a:solidFill>
            </a:endParaRPr>
          </a:p>
          <a:p>
            <a:endParaRPr lang="de-DE" dirty="0">
              <a:solidFill>
                <a:srgbClr val="002E55"/>
              </a:solidFill>
            </a:endParaRPr>
          </a:p>
          <a:p>
            <a:pPr marL="0" indent="0">
              <a:buNone/>
            </a:pPr>
            <a:endParaRPr lang="de-DE" dirty="0">
              <a:solidFill>
                <a:srgbClr val="002E55"/>
              </a:solidFill>
            </a:endParaRPr>
          </a:p>
        </p:txBody>
      </p:sp>
      <p:sp>
        <p:nvSpPr>
          <p:cNvPr id="12" name="Rechteck 7">
            <a:extLst>
              <a:ext uri="{FF2B5EF4-FFF2-40B4-BE49-F238E27FC236}">
                <a16:creationId xmlns:a16="http://schemas.microsoft.com/office/drawing/2014/main" id="{61E88688-D633-4F74-4A08-169FDCCE2AC4}"/>
              </a:ext>
            </a:extLst>
          </p:cNvPr>
          <p:cNvSpPr/>
          <p:nvPr/>
        </p:nvSpPr>
        <p:spPr>
          <a:xfrm>
            <a:off x="0" y="6356350"/>
            <a:ext cx="12220281" cy="526833"/>
          </a:xfrm>
          <a:custGeom>
            <a:avLst/>
            <a:gdLst>
              <a:gd name="connsiteX0" fmla="*/ 0 w 12192001"/>
              <a:gd name="connsiteY0" fmla="*/ 0 h 325971"/>
              <a:gd name="connsiteX1" fmla="*/ 12192001 w 12192001"/>
              <a:gd name="connsiteY1" fmla="*/ 0 h 325971"/>
              <a:gd name="connsiteX2" fmla="*/ 12192001 w 12192001"/>
              <a:gd name="connsiteY2" fmla="*/ 325971 h 325971"/>
              <a:gd name="connsiteX3" fmla="*/ 0 w 12192001"/>
              <a:gd name="connsiteY3" fmla="*/ 325971 h 325971"/>
              <a:gd name="connsiteX4" fmla="*/ 0 w 12192001"/>
              <a:gd name="connsiteY4" fmla="*/ 0 h 325971"/>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220281"/>
              <a:gd name="connsiteY0" fmla="*/ 51695 h 519068"/>
              <a:gd name="connsiteX1" fmla="*/ 12220281 w 12220281"/>
              <a:gd name="connsiteY1" fmla="*/ 4561 h 519068"/>
              <a:gd name="connsiteX2" fmla="*/ 12192001 w 12220281"/>
              <a:gd name="connsiteY2" fmla="*/ 519068 h 519068"/>
              <a:gd name="connsiteX3" fmla="*/ 0 w 12220281"/>
              <a:gd name="connsiteY3" fmla="*/ 519068 h 519068"/>
              <a:gd name="connsiteX4" fmla="*/ 0 w 12220281"/>
              <a:gd name="connsiteY4" fmla="*/ 51695 h 519068"/>
              <a:gd name="connsiteX0" fmla="*/ 0 w 12220281"/>
              <a:gd name="connsiteY0" fmla="*/ 59460 h 526833"/>
              <a:gd name="connsiteX1" fmla="*/ 8144760 w 12220281"/>
              <a:gd name="connsiteY1" fmla="*/ 295876 h 526833"/>
              <a:gd name="connsiteX2" fmla="*/ 12220281 w 12220281"/>
              <a:gd name="connsiteY2" fmla="*/ 12326 h 526833"/>
              <a:gd name="connsiteX3" fmla="*/ 12192001 w 12220281"/>
              <a:gd name="connsiteY3" fmla="*/ 526833 h 526833"/>
              <a:gd name="connsiteX4" fmla="*/ 0 w 12220281"/>
              <a:gd name="connsiteY4" fmla="*/ 526833 h 526833"/>
              <a:gd name="connsiteX5" fmla="*/ 0 w 12220281"/>
              <a:gd name="connsiteY5" fmla="*/ 59460 h 52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20281" h="526833">
                <a:moveTo>
                  <a:pt x="0" y="59460"/>
                </a:moveTo>
                <a:cubicBezTo>
                  <a:pt x="1357460" y="-23025"/>
                  <a:pt x="6108047" y="303732"/>
                  <a:pt x="8144760" y="295876"/>
                </a:cubicBezTo>
                <a:cubicBezTo>
                  <a:pt x="10181473" y="288020"/>
                  <a:pt x="11545741" y="-70158"/>
                  <a:pt x="12220281" y="12326"/>
                </a:cubicBezTo>
                <a:lnTo>
                  <a:pt x="12192001" y="526833"/>
                </a:lnTo>
                <a:lnTo>
                  <a:pt x="0" y="526833"/>
                </a:lnTo>
                <a:lnTo>
                  <a:pt x="0" y="59460"/>
                </a:lnTo>
                <a:close/>
              </a:path>
            </a:pathLst>
          </a:custGeom>
          <a:solidFill>
            <a:srgbClr val="10B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liennummernplatzhalter 3">
            <a:extLst>
              <a:ext uri="{FF2B5EF4-FFF2-40B4-BE49-F238E27FC236}">
                <a16:creationId xmlns:a16="http://schemas.microsoft.com/office/drawing/2014/main" id="{5E11651D-5DF1-7E8D-8FB0-C7A8E37FFE35}"/>
              </a:ext>
            </a:extLst>
          </p:cNvPr>
          <p:cNvSpPr>
            <a:spLocks noGrp="1"/>
          </p:cNvSpPr>
          <p:nvPr>
            <p:ph type="sldNum" sz="quarter" idx="12"/>
          </p:nvPr>
        </p:nvSpPr>
        <p:spPr>
          <a:xfrm>
            <a:off x="11231249" y="6384631"/>
            <a:ext cx="542826" cy="365125"/>
          </a:xfrm>
        </p:spPr>
        <p:txBody>
          <a:bodyPr/>
          <a:lstStyle/>
          <a:p>
            <a:fld id="{C2405744-A29E-4934-8C45-CBA599106AB2}" type="slidenum">
              <a:rPr lang="de-DE" smtClean="0">
                <a:solidFill>
                  <a:schemeClr val="bg1"/>
                </a:solidFill>
              </a:rPr>
              <a:t>19</a:t>
            </a:fld>
            <a:endParaRPr lang="de-DE">
              <a:solidFill>
                <a:schemeClr val="bg1"/>
              </a:solidFill>
            </a:endParaRPr>
          </a:p>
        </p:txBody>
      </p:sp>
      <p:sp>
        <p:nvSpPr>
          <p:cNvPr id="6" name="Sehne 5">
            <a:extLst>
              <a:ext uri="{FF2B5EF4-FFF2-40B4-BE49-F238E27FC236}">
                <a16:creationId xmlns:a16="http://schemas.microsoft.com/office/drawing/2014/main" id="{92AC079B-0B1A-229D-3F82-1ED3220EAB75}"/>
              </a:ext>
            </a:extLst>
          </p:cNvPr>
          <p:cNvSpPr/>
          <p:nvPr/>
        </p:nvSpPr>
        <p:spPr>
          <a:xfrm rot="6586289">
            <a:off x="50912" y="6476590"/>
            <a:ext cx="416069" cy="619734"/>
          </a:xfrm>
          <a:prstGeom prst="chord">
            <a:avLst/>
          </a:prstGeom>
          <a:solidFill>
            <a:srgbClr val="85BC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Sehne 4">
            <a:extLst>
              <a:ext uri="{FF2B5EF4-FFF2-40B4-BE49-F238E27FC236}">
                <a16:creationId xmlns:a16="http://schemas.microsoft.com/office/drawing/2014/main" id="{962B2013-8BF4-975E-05D7-D0F44318A5A2}"/>
              </a:ext>
            </a:extLst>
          </p:cNvPr>
          <p:cNvSpPr/>
          <p:nvPr/>
        </p:nvSpPr>
        <p:spPr>
          <a:xfrm rot="13630274">
            <a:off x="-182014" y="6179041"/>
            <a:ext cx="345172" cy="919158"/>
          </a:xfrm>
          <a:prstGeom prst="chord">
            <a:avLst>
              <a:gd name="adj1" fmla="val 2700000"/>
              <a:gd name="adj2" fmla="val 13550198"/>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a:extLst>
              <a:ext uri="{FF2B5EF4-FFF2-40B4-BE49-F238E27FC236}">
                <a16:creationId xmlns:a16="http://schemas.microsoft.com/office/drawing/2014/main" id="{47211374-4B93-4435-B7A4-7E0E53CDA71E}"/>
              </a:ext>
            </a:extLst>
          </p:cNvPr>
          <p:cNvPicPr>
            <a:picLocks noChangeAspect="1"/>
          </p:cNvPicPr>
          <p:nvPr/>
        </p:nvPicPr>
        <p:blipFill>
          <a:blip r:embed="rId3"/>
          <a:stretch>
            <a:fillRect/>
          </a:stretch>
        </p:blipFill>
        <p:spPr>
          <a:xfrm>
            <a:off x="2005744" y="1325563"/>
            <a:ext cx="7325747" cy="4906060"/>
          </a:xfrm>
          <a:prstGeom prst="rect">
            <a:avLst/>
          </a:prstGeom>
        </p:spPr>
      </p:pic>
    </p:spTree>
    <p:extLst>
      <p:ext uri="{BB962C8B-B14F-4D97-AF65-F5344CB8AC3E}">
        <p14:creationId xmlns:p14="http://schemas.microsoft.com/office/powerpoint/2010/main" val="2916640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EA5B01-99C9-CF90-CE80-8A582870867C}"/>
              </a:ext>
            </a:extLst>
          </p:cNvPr>
          <p:cNvSpPr>
            <a:spLocks noGrp="1"/>
          </p:cNvSpPr>
          <p:nvPr>
            <p:ph type="title"/>
          </p:nvPr>
        </p:nvSpPr>
        <p:spPr>
          <a:xfrm>
            <a:off x="838200" y="365125"/>
            <a:ext cx="10017558" cy="1325563"/>
          </a:xfrm>
        </p:spPr>
        <p:txBody>
          <a:bodyPr/>
          <a:lstStyle/>
          <a:p>
            <a:r>
              <a:rPr lang="de-DE" dirty="0">
                <a:solidFill>
                  <a:srgbClr val="002E55"/>
                </a:solidFill>
              </a:rPr>
              <a:t>Online-Beteiligung – Ergebnisse</a:t>
            </a:r>
          </a:p>
        </p:txBody>
      </p:sp>
      <p:pic>
        <p:nvPicPr>
          <p:cNvPr id="9" name="Inhaltsplatzhalter 8" descr="Ein Bild, das Text, Grafiken, Grafikdesign, Schrift enthält.&#10;&#10;Automatisch generierte Beschreibung">
            <a:extLst>
              <a:ext uri="{FF2B5EF4-FFF2-40B4-BE49-F238E27FC236}">
                <a16:creationId xmlns:a16="http://schemas.microsoft.com/office/drawing/2014/main" id="{F426DB4B-D1F6-776F-1BB1-B9674462AEF6}"/>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tretch>
            <a:fillRect/>
          </a:stretch>
        </p:blipFill>
        <p:spPr>
          <a:xfrm>
            <a:off x="10595728" y="0"/>
            <a:ext cx="1596272" cy="1793412"/>
          </a:xfrm>
        </p:spPr>
      </p:pic>
      <p:sp>
        <p:nvSpPr>
          <p:cNvPr id="10" name="Inhaltsplatzhalter 2">
            <a:extLst>
              <a:ext uri="{FF2B5EF4-FFF2-40B4-BE49-F238E27FC236}">
                <a16:creationId xmlns:a16="http://schemas.microsoft.com/office/drawing/2014/main" id="{10EBD96A-9143-9ABC-0969-21B0DAC52CA3}"/>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solidFill>
                  <a:srgbClr val="002E55"/>
                </a:solidFill>
              </a:rPr>
              <a:t>Umfrage von Mitte Februar bis Ende März</a:t>
            </a:r>
          </a:p>
          <a:p>
            <a:r>
              <a:rPr lang="de-DE" dirty="0">
                <a:solidFill>
                  <a:srgbClr val="002E55"/>
                </a:solidFill>
              </a:rPr>
              <a:t> 747 gestartet, 484 abgeschlossen </a:t>
            </a:r>
          </a:p>
          <a:p>
            <a:pPr marL="0" indent="0">
              <a:buNone/>
            </a:pPr>
            <a:r>
              <a:rPr lang="de-DE" dirty="0">
                <a:solidFill>
                  <a:srgbClr val="002E55"/>
                </a:solidFill>
                <a:sym typeface="Wingdings" panose="05000000000000000000" pitchFamily="2" charset="2"/>
              </a:rPr>
              <a:t> Fragen teilweise mit unterschiedlicher Teilnehmeranzahl (keine Pflicht zur Beantwortung der Fragen)</a:t>
            </a:r>
            <a:endParaRPr lang="de-DE" dirty="0">
              <a:solidFill>
                <a:srgbClr val="002E55"/>
              </a:solidFill>
            </a:endParaRPr>
          </a:p>
          <a:p>
            <a:pPr marL="0" indent="0">
              <a:buNone/>
            </a:pPr>
            <a:endParaRPr lang="de-DE" dirty="0">
              <a:solidFill>
                <a:srgbClr val="002E55"/>
              </a:solidFill>
            </a:endParaRPr>
          </a:p>
          <a:p>
            <a:endParaRPr lang="de-DE" dirty="0">
              <a:solidFill>
                <a:srgbClr val="002E55"/>
              </a:solidFill>
            </a:endParaRPr>
          </a:p>
          <a:p>
            <a:endParaRPr lang="de-DE" dirty="0">
              <a:solidFill>
                <a:srgbClr val="002E55"/>
              </a:solidFill>
            </a:endParaRPr>
          </a:p>
          <a:p>
            <a:endParaRPr lang="de-DE" dirty="0">
              <a:solidFill>
                <a:srgbClr val="002E55"/>
              </a:solidFill>
            </a:endParaRPr>
          </a:p>
          <a:p>
            <a:pPr marL="0" indent="0">
              <a:buNone/>
            </a:pPr>
            <a:endParaRPr lang="de-DE" dirty="0">
              <a:solidFill>
                <a:srgbClr val="002E55"/>
              </a:solidFill>
            </a:endParaRPr>
          </a:p>
        </p:txBody>
      </p:sp>
      <p:sp>
        <p:nvSpPr>
          <p:cNvPr id="12" name="Rechteck 7">
            <a:extLst>
              <a:ext uri="{FF2B5EF4-FFF2-40B4-BE49-F238E27FC236}">
                <a16:creationId xmlns:a16="http://schemas.microsoft.com/office/drawing/2014/main" id="{61E88688-D633-4F74-4A08-169FDCCE2AC4}"/>
              </a:ext>
            </a:extLst>
          </p:cNvPr>
          <p:cNvSpPr/>
          <p:nvPr/>
        </p:nvSpPr>
        <p:spPr>
          <a:xfrm>
            <a:off x="0" y="6356350"/>
            <a:ext cx="12220281" cy="526833"/>
          </a:xfrm>
          <a:custGeom>
            <a:avLst/>
            <a:gdLst>
              <a:gd name="connsiteX0" fmla="*/ 0 w 12192001"/>
              <a:gd name="connsiteY0" fmla="*/ 0 h 325971"/>
              <a:gd name="connsiteX1" fmla="*/ 12192001 w 12192001"/>
              <a:gd name="connsiteY1" fmla="*/ 0 h 325971"/>
              <a:gd name="connsiteX2" fmla="*/ 12192001 w 12192001"/>
              <a:gd name="connsiteY2" fmla="*/ 325971 h 325971"/>
              <a:gd name="connsiteX3" fmla="*/ 0 w 12192001"/>
              <a:gd name="connsiteY3" fmla="*/ 325971 h 325971"/>
              <a:gd name="connsiteX4" fmla="*/ 0 w 12192001"/>
              <a:gd name="connsiteY4" fmla="*/ 0 h 325971"/>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220281"/>
              <a:gd name="connsiteY0" fmla="*/ 51695 h 519068"/>
              <a:gd name="connsiteX1" fmla="*/ 12220281 w 12220281"/>
              <a:gd name="connsiteY1" fmla="*/ 4561 h 519068"/>
              <a:gd name="connsiteX2" fmla="*/ 12192001 w 12220281"/>
              <a:gd name="connsiteY2" fmla="*/ 519068 h 519068"/>
              <a:gd name="connsiteX3" fmla="*/ 0 w 12220281"/>
              <a:gd name="connsiteY3" fmla="*/ 519068 h 519068"/>
              <a:gd name="connsiteX4" fmla="*/ 0 w 12220281"/>
              <a:gd name="connsiteY4" fmla="*/ 51695 h 519068"/>
              <a:gd name="connsiteX0" fmla="*/ 0 w 12220281"/>
              <a:gd name="connsiteY0" fmla="*/ 59460 h 526833"/>
              <a:gd name="connsiteX1" fmla="*/ 8144760 w 12220281"/>
              <a:gd name="connsiteY1" fmla="*/ 295876 h 526833"/>
              <a:gd name="connsiteX2" fmla="*/ 12220281 w 12220281"/>
              <a:gd name="connsiteY2" fmla="*/ 12326 h 526833"/>
              <a:gd name="connsiteX3" fmla="*/ 12192001 w 12220281"/>
              <a:gd name="connsiteY3" fmla="*/ 526833 h 526833"/>
              <a:gd name="connsiteX4" fmla="*/ 0 w 12220281"/>
              <a:gd name="connsiteY4" fmla="*/ 526833 h 526833"/>
              <a:gd name="connsiteX5" fmla="*/ 0 w 12220281"/>
              <a:gd name="connsiteY5" fmla="*/ 59460 h 52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20281" h="526833">
                <a:moveTo>
                  <a:pt x="0" y="59460"/>
                </a:moveTo>
                <a:cubicBezTo>
                  <a:pt x="1357460" y="-23025"/>
                  <a:pt x="6108047" y="303732"/>
                  <a:pt x="8144760" y="295876"/>
                </a:cubicBezTo>
                <a:cubicBezTo>
                  <a:pt x="10181473" y="288020"/>
                  <a:pt x="11545741" y="-70158"/>
                  <a:pt x="12220281" y="12326"/>
                </a:cubicBezTo>
                <a:lnTo>
                  <a:pt x="12192001" y="526833"/>
                </a:lnTo>
                <a:lnTo>
                  <a:pt x="0" y="526833"/>
                </a:lnTo>
                <a:lnTo>
                  <a:pt x="0" y="59460"/>
                </a:lnTo>
                <a:close/>
              </a:path>
            </a:pathLst>
          </a:custGeom>
          <a:solidFill>
            <a:srgbClr val="10B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liennummernplatzhalter 3">
            <a:extLst>
              <a:ext uri="{FF2B5EF4-FFF2-40B4-BE49-F238E27FC236}">
                <a16:creationId xmlns:a16="http://schemas.microsoft.com/office/drawing/2014/main" id="{5E11651D-5DF1-7E8D-8FB0-C7A8E37FFE35}"/>
              </a:ext>
            </a:extLst>
          </p:cNvPr>
          <p:cNvSpPr>
            <a:spLocks noGrp="1"/>
          </p:cNvSpPr>
          <p:nvPr>
            <p:ph type="sldNum" sz="quarter" idx="12"/>
          </p:nvPr>
        </p:nvSpPr>
        <p:spPr>
          <a:xfrm>
            <a:off x="11231249" y="6384631"/>
            <a:ext cx="542826" cy="365125"/>
          </a:xfrm>
        </p:spPr>
        <p:txBody>
          <a:bodyPr/>
          <a:lstStyle/>
          <a:p>
            <a:fld id="{C2405744-A29E-4934-8C45-CBA599106AB2}" type="slidenum">
              <a:rPr lang="de-DE" smtClean="0">
                <a:solidFill>
                  <a:schemeClr val="bg1"/>
                </a:solidFill>
              </a:rPr>
              <a:t>2</a:t>
            </a:fld>
            <a:endParaRPr lang="de-DE">
              <a:solidFill>
                <a:schemeClr val="bg1"/>
              </a:solidFill>
            </a:endParaRPr>
          </a:p>
        </p:txBody>
      </p:sp>
      <p:sp>
        <p:nvSpPr>
          <p:cNvPr id="6" name="Sehne 5">
            <a:extLst>
              <a:ext uri="{FF2B5EF4-FFF2-40B4-BE49-F238E27FC236}">
                <a16:creationId xmlns:a16="http://schemas.microsoft.com/office/drawing/2014/main" id="{92AC079B-0B1A-229D-3F82-1ED3220EAB75}"/>
              </a:ext>
            </a:extLst>
          </p:cNvPr>
          <p:cNvSpPr/>
          <p:nvPr/>
        </p:nvSpPr>
        <p:spPr>
          <a:xfrm rot="6586289">
            <a:off x="50912" y="6476590"/>
            <a:ext cx="416069" cy="619734"/>
          </a:xfrm>
          <a:prstGeom prst="chord">
            <a:avLst/>
          </a:prstGeom>
          <a:solidFill>
            <a:srgbClr val="85BC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Sehne 4">
            <a:extLst>
              <a:ext uri="{FF2B5EF4-FFF2-40B4-BE49-F238E27FC236}">
                <a16:creationId xmlns:a16="http://schemas.microsoft.com/office/drawing/2014/main" id="{962B2013-8BF4-975E-05D7-D0F44318A5A2}"/>
              </a:ext>
            </a:extLst>
          </p:cNvPr>
          <p:cNvSpPr/>
          <p:nvPr/>
        </p:nvSpPr>
        <p:spPr>
          <a:xfrm rot="13630274">
            <a:off x="-182014" y="6179041"/>
            <a:ext cx="345172" cy="919158"/>
          </a:xfrm>
          <a:prstGeom prst="chord">
            <a:avLst>
              <a:gd name="adj1" fmla="val 2700000"/>
              <a:gd name="adj2" fmla="val 13550198"/>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31163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EA5B01-99C9-CF90-CE80-8A582870867C}"/>
              </a:ext>
            </a:extLst>
          </p:cNvPr>
          <p:cNvSpPr>
            <a:spLocks noGrp="1"/>
          </p:cNvSpPr>
          <p:nvPr>
            <p:ph type="title"/>
          </p:nvPr>
        </p:nvSpPr>
        <p:spPr>
          <a:xfrm>
            <a:off x="612530" y="126320"/>
            <a:ext cx="10017558" cy="1325563"/>
          </a:xfrm>
        </p:spPr>
        <p:txBody>
          <a:bodyPr>
            <a:normAutofit/>
          </a:bodyPr>
          <a:lstStyle/>
          <a:p>
            <a:pPr algn="ctr"/>
            <a:r>
              <a:rPr lang="de-DE" sz="2400" dirty="0">
                <a:solidFill>
                  <a:srgbClr val="0C385D"/>
                </a:solidFill>
              </a:rPr>
              <a:t>Kommentare nach Oberkategorien sortiert: Welche Orte sind im Landkreis vom Biodiversitätsverlust betroffen?</a:t>
            </a:r>
            <a:br>
              <a:rPr lang="de-DE" sz="2800" dirty="0"/>
            </a:br>
            <a:r>
              <a:rPr lang="de-DE" sz="1600" b="1" dirty="0"/>
              <a:t>N= 181</a:t>
            </a:r>
            <a:endParaRPr lang="de-DE" sz="4000" dirty="0">
              <a:solidFill>
                <a:srgbClr val="002E55"/>
              </a:solidFill>
            </a:endParaRPr>
          </a:p>
        </p:txBody>
      </p:sp>
      <p:pic>
        <p:nvPicPr>
          <p:cNvPr id="9" name="Inhaltsplatzhalter 8" descr="Ein Bild, das Text, Grafiken, Grafikdesign, Schrift enthält.&#10;&#10;Automatisch generierte Beschreibung">
            <a:extLst>
              <a:ext uri="{FF2B5EF4-FFF2-40B4-BE49-F238E27FC236}">
                <a16:creationId xmlns:a16="http://schemas.microsoft.com/office/drawing/2014/main" id="{F426DB4B-D1F6-776F-1BB1-B9674462AEF6}"/>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11321312" y="2819"/>
            <a:ext cx="769618" cy="864666"/>
          </a:xfrm>
          <a:noFill/>
        </p:spPr>
      </p:pic>
      <p:sp>
        <p:nvSpPr>
          <p:cNvPr id="10" name="Inhaltsplatzhalter 2">
            <a:extLst>
              <a:ext uri="{FF2B5EF4-FFF2-40B4-BE49-F238E27FC236}">
                <a16:creationId xmlns:a16="http://schemas.microsoft.com/office/drawing/2014/main" id="{10EBD96A-9143-9ABC-0969-21B0DAC52CA3}"/>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solidFill>
                <a:srgbClr val="002E55"/>
              </a:solidFill>
            </a:endParaRPr>
          </a:p>
          <a:p>
            <a:endParaRPr lang="de-DE" dirty="0">
              <a:solidFill>
                <a:srgbClr val="002E55"/>
              </a:solidFill>
            </a:endParaRPr>
          </a:p>
          <a:p>
            <a:endParaRPr lang="de-DE" dirty="0">
              <a:solidFill>
                <a:srgbClr val="002E55"/>
              </a:solidFill>
            </a:endParaRPr>
          </a:p>
          <a:p>
            <a:endParaRPr lang="de-DE" dirty="0">
              <a:solidFill>
                <a:srgbClr val="002E55"/>
              </a:solidFill>
            </a:endParaRPr>
          </a:p>
          <a:p>
            <a:pPr marL="0" indent="0">
              <a:buNone/>
            </a:pPr>
            <a:endParaRPr lang="de-DE" dirty="0">
              <a:solidFill>
                <a:srgbClr val="002E55"/>
              </a:solidFill>
            </a:endParaRPr>
          </a:p>
        </p:txBody>
      </p:sp>
      <p:sp>
        <p:nvSpPr>
          <p:cNvPr id="12" name="Rechteck 7">
            <a:extLst>
              <a:ext uri="{FF2B5EF4-FFF2-40B4-BE49-F238E27FC236}">
                <a16:creationId xmlns:a16="http://schemas.microsoft.com/office/drawing/2014/main" id="{61E88688-D633-4F74-4A08-169FDCCE2AC4}"/>
              </a:ext>
            </a:extLst>
          </p:cNvPr>
          <p:cNvSpPr/>
          <p:nvPr/>
        </p:nvSpPr>
        <p:spPr>
          <a:xfrm>
            <a:off x="0" y="6356350"/>
            <a:ext cx="12220281" cy="526833"/>
          </a:xfrm>
          <a:custGeom>
            <a:avLst/>
            <a:gdLst>
              <a:gd name="connsiteX0" fmla="*/ 0 w 12192001"/>
              <a:gd name="connsiteY0" fmla="*/ 0 h 325971"/>
              <a:gd name="connsiteX1" fmla="*/ 12192001 w 12192001"/>
              <a:gd name="connsiteY1" fmla="*/ 0 h 325971"/>
              <a:gd name="connsiteX2" fmla="*/ 12192001 w 12192001"/>
              <a:gd name="connsiteY2" fmla="*/ 325971 h 325971"/>
              <a:gd name="connsiteX3" fmla="*/ 0 w 12192001"/>
              <a:gd name="connsiteY3" fmla="*/ 325971 h 325971"/>
              <a:gd name="connsiteX4" fmla="*/ 0 w 12192001"/>
              <a:gd name="connsiteY4" fmla="*/ 0 h 325971"/>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220281"/>
              <a:gd name="connsiteY0" fmla="*/ 51695 h 519068"/>
              <a:gd name="connsiteX1" fmla="*/ 12220281 w 12220281"/>
              <a:gd name="connsiteY1" fmla="*/ 4561 h 519068"/>
              <a:gd name="connsiteX2" fmla="*/ 12192001 w 12220281"/>
              <a:gd name="connsiteY2" fmla="*/ 519068 h 519068"/>
              <a:gd name="connsiteX3" fmla="*/ 0 w 12220281"/>
              <a:gd name="connsiteY3" fmla="*/ 519068 h 519068"/>
              <a:gd name="connsiteX4" fmla="*/ 0 w 12220281"/>
              <a:gd name="connsiteY4" fmla="*/ 51695 h 519068"/>
              <a:gd name="connsiteX0" fmla="*/ 0 w 12220281"/>
              <a:gd name="connsiteY0" fmla="*/ 59460 h 526833"/>
              <a:gd name="connsiteX1" fmla="*/ 8144760 w 12220281"/>
              <a:gd name="connsiteY1" fmla="*/ 295876 h 526833"/>
              <a:gd name="connsiteX2" fmla="*/ 12220281 w 12220281"/>
              <a:gd name="connsiteY2" fmla="*/ 12326 h 526833"/>
              <a:gd name="connsiteX3" fmla="*/ 12192001 w 12220281"/>
              <a:gd name="connsiteY3" fmla="*/ 526833 h 526833"/>
              <a:gd name="connsiteX4" fmla="*/ 0 w 12220281"/>
              <a:gd name="connsiteY4" fmla="*/ 526833 h 526833"/>
              <a:gd name="connsiteX5" fmla="*/ 0 w 12220281"/>
              <a:gd name="connsiteY5" fmla="*/ 59460 h 52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20281" h="526833">
                <a:moveTo>
                  <a:pt x="0" y="59460"/>
                </a:moveTo>
                <a:cubicBezTo>
                  <a:pt x="1357460" y="-23025"/>
                  <a:pt x="6108047" y="303732"/>
                  <a:pt x="8144760" y="295876"/>
                </a:cubicBezTo>
                <a:cubicBezTo>
                  <a:pt x="10181473" y="288020"/>
                  <a:pt x="11545741" y="-70158"/>
                  <a:pt x="12220281" y="12326"/>
                </a:cubicBezTo>
                <a:lnTo>
                  <a:pt x="12192001" y="526833"/>
                </a:lnTo>
                <a:lnTo>
                  <a:pt x="0" y="526833"/>
                </a:lnTo>
                <a:lnTo>
                  <a:pt x="0" y="59460"/>
                </a:lnTo>
                <a:close/>
              </a:path>
            </a:pathLst>
          </a:custGeom>
          <a:solidFill>
            <a:srgbClr val="10B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liennummernplatzhalter 3">
            <a:extLst>
              <a:ext uri="{FF2B5EF4-FFF2-40B4-BE49-F238E27FC236}">
                <a16:creationId xmlns:a16="http://schemas.microsoft.com/office/drawing/2014/main" id="{5E11651D-5DF1-7E8D-8FB0-C7A8E37FFE35}"/>
              </a:ext>
            </a:extLst>
          </p:cNvPr>
          <p:cNvSpPr>
            <a:spLocks noGrp="1"/>
          </p:cNvSpPr>
          <p:nvPr>
            <p:ph type="sldNum" sz="quarter" idx="12"/>
          </p:nvPr>
        </p:nvSpPr>
        <p:spPr>
          <a:xfrm>
            <a:off x="11231249" y="6384631"/>
            <a:ext cx="542826" cy="365125"/>
          </a:xfrm>
        </p:spPr>
        <p:txBody>
          <a:bodyPr/>
          <a:lstStyle/>
          <a:p>
            <a:fld id="{C2405744-A29E-4934-8C45-CBA599106AB2}" type="slidenum">
              <a:rPr lang="de-DE" smtClean="0">
                <a:solidFill>
                  <a:schemeClr val="bg1"/>
                </a:solidFill>
              </a:rPr>
              <a:t>20</a:t>
            </a:fld>
            <a:endParaRPr lang="de-DE">
              <a:solidFill>
                <a:schemeClr val="bg1"/>
              </a:solidFill>
            </a:endParaRPr>
          </a:p>
        </p:txBody>
      </p:sp>
      <p:sp>
        <p:nvSpPr>
          <p:cNvPr id="6" name="Sehne 5">
            <a:extLst>
              <a:ext uri="{FF2B5EF4-FFF2-40B4-BE49-F238E27FC236}">
                <a16:creationId xmlns:a16="http://schemas.microsoft.com/office/drawing/2014/main" id="{92AC079B-0B1A-229D-3F82-1ED3220EAB75}"/>
              </a:ext>
            </a:extLst>
          </p:cNvPr>
          <p:cNvSpPr/>
          <p:nvPr/>
        </p:nvSpPr>
        <p:spPr>
          <a:xfrm rot="6586289">
            <a:off x="50912" y="6476590"/>
            <a:ext cx="416069" cy="619734"/>
          </a:xfrm>
          <a:prstGeom prst="chord">
            <a:avLst/>
          </a:prstGeom>
          <a:solidFill>
            <a:srgbClr val="85BC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Sehne 4">
            <a:extLst>
              <a:ext uri="{FF2B5EF4-FFF2-40B4-BE49-F238E27FC236}">
                <a16:creationId xmlns:a16="http://schemas.microsoft.com/office/drawing/2014/main" id="{962B2013-8BF4-975E-05D7-D0F44318A5A2}"/>
              </a:ext>
            </a:extLst>
          </p:cNvPr>
          <p:cNvSpPr/>
          <p:nvPr/>
        </p:nvSpPr>
        <p:spPr>
          <a:xfrm rot="13630274">
            <a:off x="-182014" y="6179041"/>
            <a:ext cx="345172" cy="919158"/>
          </a:xfrm>
          <a:prstGeom prst="chord">
            <a:avLst>
              <a:gd name="adj1" fmla="val 2700000"/>
              <a:gd name="adj2" fmla="val 13550198"/>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14" name="Tabelle 13">
            <a:extLst>
              <a:ext uri="{FF2B5EF4-FFF2-40B4-BE49-F238E27FC236}">
                <a16:creationId xmlns:a16="http://schemas.microsoft.com/office/drawing/2014/main" id="{74D7839E-410B-4422-892B-EE379CE0E39C}"/>
              </a:ext>
            </a:extLst>
          </p:cNvPr>
          <p:cNvGraphicFramePr>
            <a:graphicFrameLocks noGrp="1"/>
          </p:cNvGraphicFramePr>
          <p:nvPr>
            <p:extLst>
              <p:ext uri="{D42A27DB-BD31-4B8C-83A1-F6EECF244321}">
                <p14:modId xmlns:p14="http://schemas.microsoft.com/office/powerpoint/2010/main" val="1774722425"/>
              </p:ext>
            </p:extLst>
          </p:nvPr>
        </p:nvGraphicFramePr>
        <p:xfrm>
          <a:off x="612530" y="1320122"/>
          <a:ext cx="10966940" cy="5064512"/>
        </p:xfrm>
        <a:graphic>
          <a:graphicData uri="http://schemas.openxmlformats.org/drawingml/2006/table">
            <a:tbl>
              <a:tblPr firstRow="1" firstCol="1" bandRow="1">
                <a:tableStyleId>{5940675A-B579-460E-94D1-54222C63F5DA}</a:tableStyleId>
              </a:tblPr>
              <a:tblGrid>
                <a:gridCol w="3245243">
                  <a:extLst>
                    <a:ext uri="{9D8B030D-6E8A-4147-A177-3AD203B41FA5}">
                      <a16:colId xmlns:a16="http://schemas.microsoft.com/office/drawing/2014/main" val="2964679677"/>
                    </a:ext>
                  </a:extLst>
                </a:gridCol>
                <a:gridCol w="926623">
                  <a:extLst>
                    <a:ext uri="{9D8B030D-6E8A-4147-A177-3AD203B41FA5}">
                      <a16:colId xmlns:a16="http://schemas.microsoft.com/office/drawing/2014/main" val="3290758988"/>
                    </a:ext>
                  </a:extLst>
                </a:gridCol>
                <a:gridCol w="6795074">
                  <a:extLst>
                    <a:ext uri="{9D8B030D-6E8A-4147-A177-3AD203B41FA5}">
                      <a16:colId xmlns:a16="http://schemas.microsoft.com/office/drawing/2014/main" val="1574167850"/>
                    </a:ext>
                  </a:extLst>
                </a:gridCol>
              </a:tblGrid>
              <a:tr h="307293">
                <a:tc>
                  <a:txBody>
                    <a:bodyPr/>
                    <a:lstStyle/>
                    <a:p>
                      <a:pPr algn="ctr">
                        <a:lnSpc>
                          <a:spcPct val="107000"/>
                        </a:lnSpc>
                        <a:spcAft>
                          <a:spcPts val="0"/>
                        </a:spcAft>
                      </a:pPr>
                      <a:r>
                        <a:rPr lang="de-DE" sz="1200" b="1" dirty="0">
                          <a:effectLst/>
                        </a:rPr>
                        <a:t>Oberkategorie</a:t>
                      </a:r>
                      <a:endParaRPr lang="de-D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950" marR="5950" marT="5950" marB="5950" anchor="ctr"/>
                </a:tc>
                <a:tc>
                  <a:txBody>
                    <a:bodyPr/>
                    <a:lstStyle/>
                    <a:p>
                      <a:pPr algn="ctr">
                        <a:lnSpc>
                          <a:spcPct val="107000"/>
                        </a:lnSpc>
                        <a:spcAft>
                          <a:spcPts val="0"/>
                        </a:spcAft>
                      </a:pPr>
                      <a:r>
                        <a:rPr lang="de-DE" sz="1200" b="1" dirty="0">
                          <a:effectLst/>
                        </a:rPr>
                        <a:t> Nennungen</a:t>
                      </a:r>
                      <a:endParaRPr lang="de-D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950" marR="5950" marT="5950" marB="5950" anchor="ctr"/>
                </a:tc>
                <a:tc>
                  <a:txBody>
                    <a:bodyPr/>
                    <a:lstStyle/>
                    <a:p>
                      <a:pPr algn="ctr">
                        <a:lnSpc>
                          <a:spcPct val="107000"/>
                        </a:lnSpc>
                        <a:spcAft>
                          <a:spcPts val="0"/>
                        </a:spcAft>
                      </a:pPr>
                      <a:r>
                        <a:rPr lang="de-DE" sz="1200" b="1" dirty="0">
                          <a:effectLst/>
                        </a:rPr>
                        <a:t>Beispiel aus den Kommentaren</a:t>
                      </a:r>
                      <a:endParaRPr lang="de-D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950" marR="5950" marT="5950" marB="5950" anchor="ctr"/>
                </a:tc>
                <a:extLst>
                  <a:ext uri="{0D108BD9-81ED-4DB2-BD59-A6C34878D82A}">
                    <a16:rowId xmlns:a16="http://schemas.microsoft.com/office/drawing/2014/main" val="747219076"/>
                  </a:ext>
                </a:extLst>
              </a:tr>
              <a:tr h="757355">
                <a:tc>
                  <a:txBody>
                    <a:bodyPr/>
                    <a:lstStyle/>
                    <a:p>
                      <a:pPr>
                        <a:lnSpc>
                          <a:spcPct val="107000"/>
                        </a:lnSpc>
                        <a:spcAft>
                          <a:spcPts val="0"/>
                        </a:spcAft>
                      </a:pPr>
                      <a:r>
                        <a:rPr lang="de-DE" sz="1100">
                          <a:effectLst/>
                        </a:rPr>
                        <a:t>Rückgang von Insekten (Bienen, Schmetterlinge etc.)</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5950" marR="5950" marT="5950" marB="5950" anchor="ctr"/>
                </a:tc>
                <a:tc>
                  <a:txBody>
                    <a:bodyPr/>
                    <a:lstStyle/>
                    <a:p>
                      <a:pPr>
                        <a:lnSpc>
                          <a:spcPct val="107000"/>
                        </a:lnSpc>
                        <a:spcAft>
                          <a:spcPts val="0"/>
                        </a:spcAft>
                      </a:pPr>
                      <a:r>
                        <a:rPr lang="de-DE" sz="1200" dirty="0">
                          <a:effectLst/>
                        </a:rPr>
                        <a:t>68</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0" marR="5950" marT="5950" marB="5950" anchor="ctr"/>
                </a:tc>
                <a:tc>
                  <a:txBody>
                    <a:bodyPr/>
                    <a:lstStyle/>
                    <a:p>
                      <a:pPr>
                        <a:lnSpc>
                          <a:spcPct val="107000"/>
                        </a:lnSpc>
                        <a:spcAft>
                          <a:spcPts val="0"/>
                        </a:spcAft>
                      </a:pPr>
                      <a:r>
                        <a:rPr lang="de-DE" sz="1100" dirty="0">
                          <a:effectLst/>
                        </a:rPr>
                        <a:t>„Man sieht im Gegensatz zu früher auch im Sommer immer weniger Schmetterlinge. In meiner Kindheit waren Schmetterlinge noch alltäglich im Sommer, heute ist bereits ein </a:t>
                      </a:r>
                      <a:r>
                        <a:rPr lang="de-DE" sz="1100" dirty="0" err="1">
                          <a:effectLst/>
                        </a:rPr>
                        <a:t>Kohlweisling</a:t>
                      </a:r>
                      <a:r>
                        <a:rPr lang="de-DE" sz="1100" dirty="0">
                          <a:effectLst/>
                        </a:rPr>
                        <a:t> im Sommer eine kleine Sensation.“</a:t>
                      </a:r>
                      <a:endParaRPr lang="de-DE"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5950" marR="5950" marT="5950" marB="5950"/>
                </a:tc>
                <a:extLst>
                  <a:ext uri="{0D108BD9-81ED-4DB2-BD59-A6C34878D82A}">
                    <a16:rowId xmlns:a16="http://schemas.microsoft.com/office/drawing/2014/main" val="2626234488"/>
                  </a:ext>
                </a:extLst>
              </a:tr>
              <a:tr h="551665">
                <a:tc>
                  <a:txBody>
                    <a:bodyPr/>
                    <a:lstStyle/>
                    <a:p>
                      <a:pPr>
                        <a:lnSpc>
                          <a:spcPct val="107000"/>
                        </a:lnSpc>
                        <a:spcAft>
                          <a:spcPts val="0"/>
                        </a:spcAft>
                      </a:pPr>
                      <a:r>
                        <a:rPr lang="de-DE" sz="1100" dirty="0">
                          <a:effectLst/>
                        </a:rPr>
                        <a:t>Rückgang der Vogelpopulation</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950" marR="5950" marT="5950" marB="5950" anchor="ctr"/>
                </a:tc>
                <a:tc>
                  <a:txBody>
                    <a:bodyPr/>
                    <a:lstStyle/>
                    <a:p>
                      <a:pPr>
                        <a:lnSpc>
                          <a:spcPct val="107000"/>
                        </a:lnSpc>
                        <a:spcAft>
                          <a:spcPts val="0"/>
                        </a:spcAft>
                      </a:pPr>
                      <a:r>
                        <a:rPr lang="de-DE" sz="1200" dirty="0">
                          <a:effectLst/>
                        </a:rPr>
                        <a:t>57   </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0" marR="5950" marT="5950" marB="5950" anchor="ctr"/>
                </a:tc>
                <a:tc>
                  <a:txBody>
                    <a:bodyPr/>
                    <a:lstStyle/>
                    <a:p>
                      <a:pPr>
                        <a:lnSpc>
                          <a:spcPct val="107000"/>
                        </a:lnSpc>
                        <a:spcAft>
                          <a:spcPts val="0"/>
                        </a:spcAft>
                      </a:pPr>
                      <a:r>
                        <a:rPr lang="de-DE" sz="1100" dirty="0">
                          <a:effectLst/>
                        </a:rPr>
                        <a:t>„Ich habe selbst erlebt, dass es immer weniger Vögel (und zwar viel weniger Vögel) sind als früher. Was auch daran liegen mag, dass immer weniger Gärten große Bäume oder überhaupt Grün haben.“ </a:t>
                      </a:r>
                      <a:endParaRPr lang="de-DE"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5950" marR="5950" marT="5950" marB="5950"/>
                </a:tc>
                <a:extLst>
                  <a:ext uri="{0D108BD9-81ED-4DB2-BD59-A6C34878D82A}">
                    <a16:rowId xmlns:a16="http://schemas.microsoft.com/office/drawing/2014/main" val="3846503320"/>
                  </a:ext>
                </a:extLst>
              </a:tr>
              <a:tr h="546673">
                <a:tc>
                  <a:txBody>
                    <a:bodyPr/>
                    <a:lstStyle/>
                    <a:p>
                      <a:pPr>
                        <a:lnSpc>
                          <a:spcPct val="107000"/>
                        </a:lnSpc>
                        <a:spcAft>
                          <a:spcPts val="0"/>
                        </a:spcAft>
                      </a:pPr>
                      <a:r>
                        <a:rPr lang="de-DE" sz="1100" dirty="0">
                          <a:effectLst/>
                        </a:rPr>
                        <a:t>Baumsterben, Waldschäden / Waldverlust (durch Trockenheit, Borkenkäfer etc.)</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950" marR="5950" marT="5950" marB="5950" anchor="ctr"/>
                </a:tc>
                <a:tc>
                  <a:txBody>
                    <a:bodyPr/>
                    <a:lstStyle/>
                    <a:p>
                      <a:pPr>
                        <a:lnSpc>
                          <a:spcPct val="107000"/>
                        </a:lnSpc>
                        <a:spcAft>
                          <a:spcPts val="0"/>
                        </a:spcAft>
                      </a:pPr>
                      <a:r>
                        <a:rPr lang="de-DE" sz="1200" dirty="0">
                          <a:effectLst/>
                        </a:rPr>
                        <a:t>32 </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0" marR="5950" marT="5950" marB="5950" anchor="ctr"/>
                </a:tc>
                <a:tc>
                  <a:txBody>
                    <a:bodyPr/>
                    <a:lstStyle/>
                    <a:p>
                      <a:pPr>
                        <a:lnSpc>
                          <a:spcPct val="107000"/>
                        </a:lnSpc>
                        <a:spcAft>
                          <a:spcPts val="0"/>
                        </a:spcAft>
                      </a:pPr>
                      <a:r>
                        <a:rPr lang="de-DE" sz="1100" dirty="0">
                          <a:effectLst/>
                        </a:rPr>
                        <a:t>„Absterben von Eichenwäldern, jeder zweite Baum ist tot oder wird es bald sein, lichte Stellen werden von Hecken wie Brombeeren überwuchert.“</a:t>
                      </a:r>
                      <a:endParaRPr lang="de-DE"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5950" marR="5950" marT="5950" marB="5950"/>
                </a:tc>
                <a:extLst>
                  <a:ext uri="{0D108BD9-81ED-4DB2-BD59-A6C34878D82A}">
                    <a16:rowId xmlns:a16="http://schemas.microsoft.com/office/drawing/2014/main" val="4062262657"/>
                  </a:ext>
                </a:extLst>
              </a:tr>
              <a:tr h="728349">
                <a:tc>
                  <a:txBody>
                    <a:bodyPr/>
                    <a:lstStyle/>
                    <a:p>
                      <a:pPr>
                        <a:lnSpc>
                          <a:spcPct val="107000"/>
                        </a:lnSpc>
                        <a:spcAft>
                          <a:spcPts val="0"/>
                        </a:spcAft>
                      </a:pPr>
                      <a:r>
                        <a:rPr lang="de-DE" sz="1100" dirty="0">
                          <a:effectLst/>
                        </a:rPr>
                        <a:t>Rückgang von Igeln und anderen Kleintieren und Reptilien (Igeln, Kröten</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950" marR="5950" marT="5950" marB="5950" anchor="ctr"/>
                </a:tc>
                <a:tc>
                  <a:txBody>
                    <a:bodyPr/>
                    <a:lstStyle/>
                    <a:p>
                      <a:pPr>
                        <a:lnSpc>
                          <a:spcPct val="107000"/>
                        </a:lnSpc>
                        <a:spcAft>
                          <a:spcPts val="0"/>
                        </a:spcAft>
                      </a:pPr>
                      <a:r>
                        <a:rPr lang="de-DE" sz="1200" dirty="0">
                          <a:effectLst/>
                        </a:rPr>
                        <a:t>30</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0" marR="5950" marT="5950" marB="5950" anchor="ctr"/>
                </a:tc>
                <a:tc>
                  <a:txBody>
                    <a:bodyPr/>
                    <a:lstStyle/>
                    <a:p>
                      <a:pPr>
                        <a:lnSpc>
                          <a:spcPct val="107000"/>
                        </a:lnSpc>
                        <a:spcAft>
                          <a:spcPts val="0"/>
                        </a:spcAft>
                      </a:pPr>
                      <a:r>
                        <a:rPr lang="de-DE" sz="1100" dirty="0">
                          <a:effectLst/>
                        </a:rPr>
                        <a:t>„Seit über 10 Jahren keine Igel mehr gesehen, Insekten und Vögel stark zurück gegangen.“</a:t>
                      </a:r>
                    </a:p>
                    <a:p>
                      <a:pPr>
                        <a:lnSpc>
                          <a:spcPct val="107000"/>
                        </a:lnSpc>
                        <a:spcAft>
                          <a:spcPts val="0"/>
                        </a:spcAft>
                      </a:pPr>
                      <a:r>
                        <a:rPr lang="de-DE" sz="1100" dirty="0">
                          <a:effectLst/>
                        </a:rPr>
                        <a:t>„Hier werden seit Jahren im Frühjahr Kröten gesammelt vom NABU. Hier ist die Anzahl der gesammelten Kröten drastisch zurück gegangen.“</a:t>
                      </a:r>
                      <a:endParaRPr lang="de-DE"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5950" marR="5950" marT="5950" marB="5950"/>
                </a:tc>
                <a:extLst>
                  <a:ext uri="{0D108BD9-81ED-4DB2-BD59-A6C34878D82A}">
                    <a16:rowId xmlns:a16="http://schemas.microsoft.com/office/drawing/2014/main" val="317085103"/>
                  </a:ext>
                </a:extLst>
              </a:tr>
              <a:tr h="551790">
                <a:tc>
                  <a:txBody>
                    <a:bodyPr/>
                    <a:lstStyle/>
                    <a:p>
                      <a:pPr>
                        <a:lnSpc>
                          <a:spcPct val="107000"/>
                        </a:lnSpc>
                        <a:spcAft>
                          <a:spcPts val="0"/>
                        </a:spcAft>
                      </a:pPr>
                      <a:r>
                        <a:rPr lang="de-DE" sz="1100" dirty="0">
                          <a:effectLst/>
                        </a:rPr>
                        <a:t>Flächenversiegelung / Schottergärten</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950" marR="5950" marT="5950" marB="5950" anchor="ctr"/>
                </a:tc>
                <a:tc>
                  <a:txBody>
                    <a:bodyPr/>
                    <a:lstStyle/>
                    <a:p>
                      <a:pPr>
                        <a:lnSpc>
                          <a:spcPct val="107000"/>
                        </a:lnSpc>
                        <a:spcAft>
                          <a:spcPts val="0"/>
                        </a:spcAft>
                      </a:pPr>
                      <a:r>
                        <a:rPr lang="de-DE" sz="1200" dirty="0">
                          <a:effectLst/>
                        </a:rPr>
                        <a:t>18</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0" marR="5950" marT="5950" marB="5950" anchor="ctr"/>
                </a:tc>
                <a:tc>
                  <a:txBody>
                    <a:bodyPr/>
                    <a:lstStyle/>
                    <a:p>
                      <a:pPr>
                        <a:lnSpc>
                          <a:spcPct val="107000"/>
                        </a:lnSpc>
                        <a:spcAft>
                          <a:spcPts val="0"/>
                        </a:spcAft>
                      </a:pPr>
                      <a:r>
                        <a:rPr lang="de-DE" sz="1100" dirty="0">
                          <a:effectLst/>
                        </a:rPr>
                        <a:t>„Im Ort wird immer mehr Fläche versiegelt: Schottergärten, Pflasterflächen, kaum Bepflanzung oder falsche Bepflanzung.“</a:t>
                      </a:r>
                      <a:endParaRPr lang="de-DE"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5950" marR="5950" marT="5950" marB="5950"/>
                </a:tc>
                <a:extLst>
                  <a:ext uri="{0D108BD9-81ED-4DB2-BD59-A6C34878D82A}">
                    <a16:rowId xmlns:a16="http://schemas.microsoft.com/office/drawing/2014/main" val="3572913960"/>
                  </a:ext>
                </a:extLst>
              </a:tr>
              <a:tr h="353925">
                <a:tc>
                  <a:txBody>
                    <a:bodyPr/>
                    <a:lstStyle/>
                    <a:p>
                      <a:pPr>
                        <a:lnSpc>
                          <a:spcPct val="107000"/>
                        </a:lnSpc>
                        <a:spcAft>
                          <a:spcPts val="0"/>
                        </a:spcAft>
                      </a:pPr>
                      <a:r>
                        <a:rPr lang="de-DE" sz="1100" dirty="0">
                          <a:effectLst/>
                        </a:rPr>
                        <a:t>Rückgang der Artenvielfalt im eigenen Garten </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950" marR="5950" marT="5950" marB="5950" anchor="ctr"/>
                </a:tc>
                <a:tc>
                  <a:txBody>
                    <a:bodyPr/>
                    <a:lstStyle/>
                    <a:p>
                      <a:pPr>
                        <a:lnSpc>
                          <a:spcPct val="107000"/>
                        </a:lnSpc>
                        <a:spcAft>
                          <a:spcPts val="0"/>
                        </a:spcAft>
                      </a:pPr>
                      <a:r>
                        <a:rPr lang="de-DE" sz="1200">
                          <a:effectLst/>
                        </a:rPr>
                        <a:t>17</a:t>
                      </a:r>
                      <a:endParaRPr lang="de-DE" sz="1200">
                        <a:effectLst/>
                        <a:latin typeface="Calibri" panose="020F0502020204030204" pitchFamily="34" charset="0"/>
                        <a:ea typeface="Calibri" panose="020F0502020204030204" pitchFamily="34" charset="0"/>
                        <a:cs typeface="Times New Roman" panose="02020603050405020304" pitchFamily="18" charset="0"/>
                      </a:endParaRPr>
                    </a:p>
                  </a:txBody>
                  <a:tcPr marL="5950" marR="5950" marT="5950" marB="5950" anchor="ctr"/>
                </a:tc>
                <a:tc>
                  <a:txBody>
                    <a:bodyPr/>
                    <a:lstStyle/>
                    <a:p>
                      <a:pPr>
                        <a:lnSpc>
                          <a:spcPct val="107000"/>
                        </a:lnSpc>
                        <a:spcAft>
                          <a:spcPts val="0"/>
                        </a:spcAft>
                      </a:pPr>
                      <a:r>
                        <a:rPr lang="de-DE" sz="1100" dirty="0">
                          <a:effectLst/>
                        </a:rPr>
                        <a:t>„In unserem Garten gibt es auch viel weniger Artenvielfalt trotz verwilderten Garten.“</a:t>
                      </a:r>
                      <a:endParaRPr lang="de-DE"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5950" marR="5950" marT="5950" marB="5950"/>
                </a:tc>
                <a:extLst>
                  <a:ext uri="{0D108BD9-81ED-4DB2-BD59-A6C34878D82A}">
                    <a16:rowId xmlns:a16="http://schemas.microsoft.com/office/drawing/2014/main" val="297711111"/>
                  </a:ext>
                </a:extLst>
              </a:tr>
              <a:tr h="633731">
                <a:tc>
                  <a:txBody>
                    <a:bodyPr/>
                    <a:lstStyle/>
                    <a:p>
                      <a:pPr>
                        <a:lnSpc>
                          <a:spcPct val="107000"/>
                        </a:lnSpc>
                        <a:spcAft>
                          <a:spcPts val="0"/>
                        </a:spcAft>
                      </a:pPr>
                      <a:r>
                        <a:rPr lang="de-DE" sz="1100" dirty="0">
                          <a:effectLst/>
                        </a:rPr>
                        <a:t>Landwirtschaftliche Ursachen ( Monokulturen, Pestizide, fehlende Hecken…)</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950" marR="5950" marT="5950" marB="5950" anchor="ctr"/>
                </a:tc>
                <a:tc>
                  <a:txBody>
                    <a:bodyPr/>
                    <a:lstStyle/>
                    <a:p>
                      <a:pPr>
                        <a:lnSpc>
                          <a:spcPct val="107000"/>
                        </a:lnSpc>
                        <a:spcAft>
                          <a:spcPts val="0"/>
                        </a:spcAft>
                      </a:pPr>
                      <a:r>
                        <a:rPr lang="de-DE" sz="1200" dirty="0">
                          <a:effectLst/>
                        </a:rPr>
                        <a:t>9</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0" marR="5950" marT="5950" marB="5950" anchor="ctr"/>
                </a:tc>
                <a:tc>
                  <a:txBody>
                    <a:bodyPr/>
                    <a:lstStyle/>
                    <a:p>
                      <a:pPr>
                        <a:lnSpc>
                          <a:spcPct val="107000"/>
                        </a:lnSpc>
                        <a:spcAft>
                          <a:spcPts val="0"/>
                        </a:spcAft>
                      </a:pPr>
                      <a:r>
                        <a:rPr lang="de-DE" sz="1100" dirty="0">
                          <a:effectLst/>
                        </a:rPr>
                        <a:t>„Die Biodiversität, insbesondere bei Insekten, Wildbienen und auch bei Vögeln hat in den letzten Jahren stark abgenommen. Nicht nur in </a:t>
                      </a:r>
                      <a:r>
                        <a:rPr lang="de-DE" sz="1100" dirty="0" err="1">
                          <a:effectLst/>
                        </a:rPr>
                        <a:t>Kehrig</a:t>
                      </a:r>
                      <a:r>
                        <a:rPr lang="de-DE" sz="1100" dirty="0">
                          <a:effectLst/>
                        </a:rPr>
                        <a:t> sondern aufgrund der Monokultur durch die Landwirtschaft auch auf dem gesamten Maifeld.“</a:t>
                      </a:r>
                      <a:endParaRPr lang="de-DE"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5950" marR="5950" marT="5950" marB="5950"/>
                </a:tc>
                <a:extLst>
                  <a:ext uri="{0D108BD9-81ED-4DB2-BD59-A6C34878D82A}">
                    <a16:rowId xmlns:a16="http://schemas.microsoft.com/office/drawing/2014/main" val="673256908"/>
                  </a:ext>
                </a:extLst>
              </a:tr>
              <a:tr h="633731">
                <a:tc>
                  <a:txBody>
                    <a:bodyPr/>
                    <a:lstStyle/>
                    <a:p>
                      <a:pPr>
                        <a:lnSpc>
                          <a:spcPct val="107000"/>
                        </a:lnSpc>
                        <a:spcAft>
                          <a:spcPts val="0"/>
                        </a:spcAft>
                      </a:pPr>
                      <a:r>
                        <a:rPr lang="de-DE" sz="1100" dirty="0">
                          <a:effectLst/>
                        </a:rPr>
                        <a:t>„Überall“</a:t>
                      </a:r>
                    </a:p>
                    <a:p>
                      <a:pPr>
                        <a:lnSpc>
                          <a:spcPct val="107000"/>
                        </a:lnSpc>
                        <a:spcAft>
                          <a:spcPts val="0"/>
                        </a:spcAft>
                      </a:pPr>
                      <a:r>
                        <a:rPr lang="de-DE" sz="1100" dirty="0">
                          <a:effectLst/>
                        </a:rPr>
                        <a:t> </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950" marR="5950" marT="5950" marB="5950" anchor="ctr"/>
                </a:tc>
                <a:tc>
                  <a:txBody>
                    <a:bodyPr/>
                    <a:lstStyle/>
                    <a:p>
                      <a:pPr>
                        <a:lnSpc>
                          <a:spcPct val="107000"/>
                        </a:lnSpc>
                        <a:spcAft>
                          <a:spcPts val="0"/>
                        </a:spcAft>
                      </a:pPr>
                      <a:r>
                        <a:rPr lang="de-DE" sz="1200" dirty="0">
                          <a:effectLst/>
                        </a:rPr>
                        <a:t>9</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0" marR="5950" marT="5950" marB="5950" anchor="ctr"/>
                </a:tc>
                <a:tc>
                  <a:txBody>
                    <a:bodyPr/>
                    <a:lstStyle/>
                    <a:p>
                      <a:pPr>
                        <a:lnSpc>
                          <a:spcPct val="107000"/>
                        </a:lnSpc>
                        <a:spcAft>
                          <a:spcPts val="0"/>
                        </a:spcAft>
                      </a:pPr>
                      <a:r>
                        <a:rPr lang="de-DE" sz="1100" dirty="0">
                          <a:effectLst/>
                        </a:rPr>
                        <a:t>„Der Punkt liegt mitten im Landkreis, weil es überall auffällig ist - beispielsweise, dass die Autoscheiben auch im Sommer kaum noch mit Insekten bedeckt sind, wenn man eine Weile gefahren ist. Ich kann das nicht an einem Ort festmachen.“</a:t>
                      </a:r>
                      <a:endParaRPr lang="de-DE"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5950" marR="5950" marT="5950" marB="5950"/>
                </a:tc>
                <a:extLst>
                  <a:ext uri="{0D108BD9-81ED-4DB2-BD59-A6C34878D82A}">
                    <a16:rowId xmlns:a16="http://schemas.microsoft.com/office/drawing/2014/main" val="3749591385"/>
                  </a:ext>
                </a:extLst>
              </a:tr>
            </a:tbl>
          </a:graphicData>
        </a:graphic>
      </p:graphicFrame>
    </p:spTree>
    <p:extLst>
      <p:ext uri="{BB962C8B-B14F-4D97-AF65-F5344CB8AC3E}">
        <p14:creationId xmlns:p14="http://schemas.microsoft.com/office/powerpoint/2010/main" val="22986008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EA5B01-99C9-CF90-CE80-8A582870867C}"/>
              </a:ext>
            </a:extLst>
          </p:cNvPr>
          <p:cNvSpPr>
            <a:spLocks noGrp="1"/>
          </p:cNvSpPr>
          <p:nvPr>
            <p:ph type="title"/>
          </p:nvPr>
        </p:nvSpPr>
        <p:spPr>
          <a:xfrm>
            <a:off x="444948" y="143529"/>
            <a:ext cx="10017558" cy="1325563"/>
          </a:xfrm>
        </p:spPr>
        <p:txBody>
          <a:bodyPr>
            <a:normAutofit fontScale="90000"/>
          </a:bodyPr>
          <a:lstStyle/>
          <a:p>
            <a:pPr algn="ctr"/>
            <a:r>
              <a:rPr lang="de-DE" sz="2700" dirty="0">
                <a:solidFill>
                  <a:srgbClr val="0C385D"/>
                </a:solidFill>
              </a:rPr>
              <a:t>Kommentare nach Kommunen: Welche Orte sind im Landkreis vom Biodiversitätsverlust betroffen?</a:t>
            </a:r>
            <a:br>
              <a:rPr lang="de-DE" dirty="0"/>
            </a:br>
            <a:endParaRPr lang="de-DE" dirty="0">
              <a:solidFill>
                <a:srgbClr val="002E55"/>
              </a:solidFill>
            </a:endParaRPr>
          </a:p>
        </p:txBody>
      </p:sp>
      <p:pic>
        <p:nvPicPr>
          <p:cNvPr id="9" name="Inhaltsplatzhalter 8" descr="Ein Bild, das Text, Grafiken, Grafikdesign, Schrift enthält.&#10;&#10;Automatisch generierte Beschreibung">
            <a:extLst>
              <a:ext uri="{FF2B5EF4-FFF2-40B4-BE49-F238E27FC236}">
                <a16:creationId xmlns:a16="http://schemas.microsoft.com/office/drawing/2014/main" id="{F426DB4B-D1F6-776F-1BB1-B9674462AEF6}"/>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10884396" y="0"/>
            <a:ext cx="1307603" cy="1469092"/>
          </a:xfrm>
        </p:spPr>
      </p:pic>
      <p:sp>
        <p:nvSpPr>
          <p:cNvPr id="10" name="Inhaltsplatzhalter 2">
            <a:extLst>
              <a:ext uri="{FF2B5EF4-FFF2-40B4-BE49-F238E27FC236}">
                <a16:creationId xmlns:a16="http://schemas.microsoft.com/office/drawing/2014/main" id="{10EBD96A-9143-9ABC-0969-21B0DAC52CA3}"/>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solidFill>
                <a:srgbClr val="002E55"/>
              </a:solidFill>
            </a:endParaRPr>
          </a:p>
          <a:p>
            <a:endParaRPr lang="de-DE" dirty="0">
              <a:solidFill>
                <a:srgbClr val="002E55"/>
              </a:solidFill>
            </a:endParaRPr>
          </a:p>
          <a:p>
            <a:endParaRPr lang="de-DE" dirty="0">
              <a:solidFill>
                <a:srgbClr val="002E55"/>
              </a:solidFill>
            </a:endParaRPr>
          </a:p>
          <a:p>
            <a:endParaRPr lang="de-DE" dirty="0">
              <a:solidFill>
                <a:srgbClr val="002E55"/>
              </a:solidFill>
            </a:endParaRPr>
          </a:p>
          <a:p>
            <a:pPr marL="0" indent="0">
              <a:buNone/>
            </a:pPr>
            <a:endParaRPr lang="de-DE" dirty="0">
              <a:solidFill>
                <a:srgbClr val="002E55"/>
              </a:solidFill>
            </a:endParaRPr>
          </a:p>
        </p:txBody>
      </p:sp>
      <p:sp>
        <p:nvSpPr>
          <p:cNvPr id="12" name="Rechteck 7">
            <a:extLst>
              <a:ext uri="{FF2B5EF4-FFF2-40B4-BE49-F238E27FC236}">
                <a16:creationId xmlns:a16="http://schemas.microsoft.com/office/drawing/2014/main" id="{61E88688-D633-4F74-4A08-169FDCCE2AC4}"/>
              </a:ext>
            </a:extLst>
          </p:cNvPr>
          <p:cNvSpPr/>
          <p:nvPr/>
        </p:nvSpPr>
        <p:spPr>
          <a:xfrm>
            <a:off x="0" y="6356350"/>
            <a:ext cx="12220281" cy="526833"/>
          </a:xfrm>
          <a:custGeom>
            <a:avLst/>
            <a:gdLst>
              <a:gd name="connsiteX0" fmla="*/ 0 w 12192001"/>
              <a:gd name="connsiteY0" fmla="*/ 0 h 325971"/>
              <a:gd name="connsiteX1" fmla="*/ 12192001 w 12192001"/>
              <a:gd name="connsiteY1" fmla="*/ 0 h 325971"/>
              <a:gd name="connsiteX2" fmla="*/ 12192001 w 12192001"/>
              <a:gd name="connsiteY2" fmla="*/ 325971 h 325971"/>
              <a:gd name="connsiteX3" fmla="*/ 0 w 12192001"/>
              <a:gd name="connsiteY3" fmla="*/ 325971 h 325971"/>
              <a:gd name="connsiteX4" fmla="*/ 0 w 12192001"/>
              <a:gd name="connsiteY4" fmla="*/ 0 h 325971"/>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220281"/>
              <a:gd name="connsiteY0" fmla="*/ 51695 h 519068"/>
              <a:gd name="connsiteX1" fmla="*/ 12220281 w 12220281"/>
              <a:gd name="connsiteY1" fmla="*/ 4561 h 519068"/>
              <a:gd name="connsiteX2" fmla="*/ 12192001 w 12220281"/>
              <a:gd name="connsiteY2" fmla="*/ 519068 h 519068"/>
              <a:gd name="connsiteX3" fmla="*/ 0 w 12220281"/>
              <a:gd name="connsiteY3" fmla="*/ 519068 h 519068"/>
              <a:gd name="connsiteX4" fmla="*/ 0 w 12220281"/>
              <a:gd name="connsiteY4" fmla="*/ 51695 h 519068"/>
              <a:gd name="connsiteX0" fmla="*/ 0 w 12220281"/>
              <a:gd name="connsiteY0" fmla="*/ 59460 h 526833"/>
              <a:gd name="connsiteX1" fmla="*/ 8144760 w 12220281"/>
              <a:gd name="connsiteY1" fmla="*/ 295876 h 526833"/>
              <a:gd name="connsiteX2" fmla="*/ 12220281 w 12220281"/>
              <a:gd name="connsiteY2" fmla="*/ 12326 h 526833"/>
              <a:gd name="connsiteX3" fmla="*/ 12192001 w 12220281"/>
              <a:gd name="connsiteY3" fmla="*/ 526833 h 526833"/>
              <a:gd name="connsiteX4" fmla="*/ 0 w 12220281"/>
              <a:gd name="connsiteY4" fmla="*/ 526833 h 526833"/>
              <a:gd name="connsiteX5" fmla="*/ 0 w 12220281"/>
              <a:gd name="connsiteY5" fmla="*/ 59460 h 52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20281" h="526833">
                <a:moveTo>
                  <a:pt x="0" y="59460"/>
                </a:moveTo>
                <a:cubicBezTo>
                  <a:pt x="1357460" y="-23025"/>
                  <a:pt x="6108047" y="303732"/>
                  <a:pt x="8144760" y="295876"/>
                </a:cubicBezTo>
                <a:cubicBezTo>
                  <a:pt x="10181473" y="288020"/>
                  <a:pt x="11545741" y="-70158"/>
                  <a:pt x="12220281" y="12326"/>
                </a:cubicBezTo>
                <a:lnTo>
                  <a:pt x="12192001" y="526833"/>
                </a:lnTo>
                <a:lnTo>
                  <a:pt x="0" y="526833"/>
                </a:lnTo>
                <a:lnTo>
                  <a:pt x="0" y="59460"/>
                </a:lnTo>
                <a:close/>
              </a:path>
            </a:pathLst>
          </a:custGeom>
          <a:solidFill>
            <a:srgbClr val="10B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liennummernplatzhalter 3">
            <a:extLst>
              <a:ext uri="{FF2B5EF4-FFF2-40B4-BE49-F238E27FC236}">
                <a16:creationId xmlns:a16="http://schemas.microsoft.com/office/drawing/2014/main" id="{5E11651D-5DF1-7E8D-8FB0-C7A8E37FFE35}"/>
              </a:ext>
            </a:extLst>
          </p:cNvPr>
          <p:cNvSpPr>
            <a:spLocks noGrp="1"/>
          </p:cNvSpPr>
          <p:nvPr>
            <p:ph type="sldNum" sz="quarter" idx="12"/>
          </p:nvPr>
        </p:nvSpPr>
        <p:spPr>
          <a:xfrm>
            <a:off x="11231249" y="6384631"/>
            <a:ext cx="542826" cy="365125"/>
          </a:xfrm>
        </p:spPr>
        <p:txBody>
          <a:bodyPr/>
          <a:lstStyle/>
          <a:p>
            <a:fld id="{C2405744-A29E-4934-8C45-CBA599106AB2}" type="slidenum">
              <a:rPr lang="de-DE" smtClean="0">
                <a:solidFill>
                  <a:schemeClr val="bg1"/>
                </a:solidFill>
              </a:rPr>
              <a:t>21</a:t>
            </a:fld>
            <a:endParaRPr lang="de-DE">
              <a:solidFill>
                <a:schemeClr val="bg1"/>
              </a:solidFill>
            </a:endParaRPr>
          </a:p>
        </p:txBody>
      </p:sp>
      <p:sp>
        <p:nvSpPr>
          <p:cNvPr id="6" name="Sehne 5">
            <a:extLst>
              <a:ext uri="{FF2B5EF4-FFF2-40B4-BE49-F238E27FC236}">
                <a16:creationId xmlns:a16="http://schemas.microsoft.com/office/drawing/2014/main" id="{92AC079B-0B1A-229D-3F82-1ED3220EAB75}"/>
              </a:ext>
            </a:extLst>
          </p:cNvPr>
          <p:cNvSpPr/>
          <p:nvPr/>
        </p:nvSpPr>
        <p:spPr>
          <a:xfrm rot="6586289">
            <a:off x="50912" y="6476590"/>
            <a:ext cx="416069" cy="619734"/>
          </a:xfrm>
          <a:prstGeom prst="chord">
            <a:avLst/>
          </a:prstGeom>
          <a:solidFill>
            <a:srgbClr val="85BC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Sehne 4">
            <a:extLst>
              <a:ext uri="{FF2B5EF4-FFF2-40B4-BE49-F238E27FC236}">
                <a16:creationId xmlns:a16="http://schemas.microsoft.com/office/drawing/2014/main" id="{962B2013-8BF4-975E-05D7-D0F44318A5A2}"/>
              </a:ext>
            </a:extLst>
          </p:cNvPr>
          <p:cNvSpPr/>
          <p:nvPr/>
        </p:nvSpPr>
        <p:spPr>
          <a:xfrm rot="13630274">
            <a:off x="-182014" y="6179041"/>
            <a:ext cx="345172" cy="919158"/>
          </a:xfrm>
          <a:prstGeom prst="chord">
            <a:avLst>
              <a:gd name="adj1" fmla="val 2700000"/>
              <a:gd name="adj2" fmla="val 13550198"/>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3" name="Tabelle 2">
            <a:extLst>
              <a:ext uri="{FF2B5EF4-FFF2-40B4-BE49-F238E27FC236}">
                <a16:creationId xmlns:a16="http://schemas.microsoft.com/office/drawing/2014/main" id="{7349F1BB-2803-42F3-9177-1E7E30FF5E15}"/>
              </a:ext>
            </a:extLst>
          </p:cNvPr>
          <p:cNvGraphicFramePr>
            <a:graphicFrameLocks noGrp="1"/>
          </p:cNvGraphicFramePr>
          <p:nvPr>
            <p:extLst>
              <p:ext uri="{D42A27DB-BD31-4B8C-83A1-F6EECF244321}">
                <p14:modId xmlns:p14="http://schemas.microsoft.com/office/powerpoint/2010/main" val="2053626483"/>
              </p:ext>
            </p:extLst>
          </p:nvPr>
        </p:nvGraphicFramePr>
        <p:xfrm>
          <a:off x="389017" y="907739"/>
          <a:ext cx="10610330" cy="5476504"/>
        </p:xfrm>
        <a:graphic>
          <a:graphicData uri="http://schemas.openxmlformats.org/drawingml/2006/table">
            <a:tbl>
              <a:tblPr>
                <a:tableStyleId>{616DA210-FB5B-4158-B5E0-FEB733F419BA}</a:tableStyleId>
              </a:tblPr>
              <a:tblGrid>
                <a:gridCol w="1347625">
                  <a:extLst>
                    <a:ext uri="{9D8B030D-6E8A-4147-A177-3AD203B41FA5}">
                      <a16:colId xmlns:a16="http://schemas.microsoft.com/office/drawing/2014/main" val="2795307188"/>
                    </a:ext>
                  </a:extLst>
                </a:gridCol>
                <a:gridCol w="9262705">
                  <a:extLst>
                    <a:ext uri="{9D8B030D-6E8A-4147-A177-3AD203B41FA5}">
                      <a16:colId xmlns:a16="http://schemas.microsoft.com/office/drawing/2014/main" val="4244248867"/>
                    </a:ext>
                  </a:extLst>
                </a:gridCol>
              </a:tblGrid>
              <a:tr h="202376">
                <a:tc>
                  <a:txBody>
                    <a:bodyPr/>
                    <a:lstStyle/>
                    <a:p>
                      <a:r>
                        <a:rPr lang="de-DE" sz="1100" b="1" dirty="0"/>
                        <a:t>VG/Stadt</a:t>
                      </a:r>
                    </a:p>
                  </a:txBody>
                  <a:tcPr marL="40290" marR="40290" marT="20145" marB="20145" anchor="ctr"/>
                </a:tc>
                <a:tc>
                  <a:txBody>
                    <a:bodyPr/>
                    <a:lstStyle/>
                    <a:p>
                      <a:r>
                        <a:rPr lang="de-DE" sz="1100" b="1" dirty="0"/>
                        <a:t>Zitate</a:t>
                      </a:r>
                    </a:p>
                  </a:txBody>
                  <a:tcPr marL="40290" marR="40290" marT="20145" marB="20145" anchor="ctr"/>
                </a:tc>
                <a:extLst>
                  <a:ext uri="{0D108BD9-81ED-4DB2-BD59-A6C34878D82A}">
                    <a16:rowId xmlns:a16="http://schemas.microsoft.com/office/drawing/2014/main" val="1804163403"/>
                  </a:ext>
                </a:extLst>
              </a:tr>
              <a:tr h="1157890">
                <a:tc>
                  <a:txBody>
                    <a:bodyPr/>
                    <a:lstStyle/>
                    <a:p>
                      <a:r>
                        <a:rPr lang="de-DE" sz="1100" dirty="0"/>
                        <a:t>Maifeld</a:t>
                      </a:r>
                    </a:p>
                  </a:txBody>
                  <a:tcPr marL="40290" marR="40290" marT="20145" marB="20145" anchor="ctr"/>
                </a:tc>
                <a:tc>
                  <a:txBody>
                    <a:bodyPr/>
                    <a:lstStyle/>
                    <a:p>
                      <a:r>
                        <a:rPr lang="de-DE" sz="1100" i="1" kern="1200" dirty="0">
                          <a:solidFill>
                            <a:schemeClr val="tx1"/>
                          </a:solidFill>
                          <a:effectLst/>
                          <a:latin typeface="+mn-lt"/>
                          <a:ea typeface="+mn-ea"/>
                          <a:cs typeface="+mn-cs"/>
                        </a:rPr>
                        <a:t>„Eigentlich überall auf dem Maifeld, wegen Monokulturen und großem Einsatz von Spritzmitteln. Viel zu wenig Bäume und Brachland und Wildblumenwiesen(letztere werden nur am Rand weniger Felder und dann nur wenige Monate angepflanzt.“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a:solidFill>
                            <a:schemeClr val="tx1"/>
                          </a:solidFill>
                          <a:effectLst/>
                          <a:latin typeface="+mn-lt"/>
                          <a:ea typeface="+mn-ea"/>
                          <a:cs typeface="+mn-cs"/>
                        </a:rPr>
                        <a:t>„Im Maifeld ist durch die vielen Monokulturen im Sommer häufig zu beobachten, dass die Felder schnell braun sind. Ich vermisse Ausgleichsflächen für Schmetterlinge und andere Insekten. Die fehlenden Insekten führen auch zu weniger Vogelbestand.“</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a:solidFill>
                            <a:schemeClr val="tx1"/>
                          </a:solidFill>
                          <a:effectLst/>
                          <a:latin typeface="+mn-lt"/>
                          <a:ea typeface="+mn-ea"/>
                          <a:cs typeface="+mn-cs"/>
                        </a:rPr>
                        <a:t>„Im gesamten Agrarbereich und Innerorts, da Schottergärten und ordentliche Pflaster bevorzugt werden.“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a:solidFill>
                            <a:schemeClr val="tx1"/>
                          </a:solidFill>
                          <a:effectLst/>
                          <a:latin typeface="+mn-lt"/>
                          <a:ea typeface="+mn-ea"/>
                          <a:cs typeface="+mn-cs"/>
                        </a:rPr>
                        <a:t>„Extrem hoher Biodiversitätsverlust durch intensive Landwirtschaft.“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a:solidFill>
                            <a:schemeClr val="tx1"/>
                          </a:solidFill>
                          <a:effectLst/>
                          <a:latin typeface="+mn-lt"/>
                          <a:ea typeface="+mn-ea"/>
                          <a:cs typeface="+mn-cs"/>
                        </a:rPr>
                        <a:t>„Mehr Baumfällungen in </a:t>
                      </a:r>
                      <a:r>
                        <a:rPr lang="de-DE" sz="1100" i="1" kern="1200" dirty="0" err="1">
                          <a:solidFill>
                            <a:schemeClr val="tx1"/>
                          </a:solidFill>
                          <a:effectLst/>
                          <a:latin typeface="+mn-lt"/>
                          <a:ea typeface="+mn-ea"/>
                          <a:cs typeface="+mn-cs"/>
                        </a:rPr>
                        <a:t>Lonnig</a:t>
                      </a:r>
                      <a:r>
                        <a:rPr lang="de-DE" sz="1100" i="1" kern="1200" dirty="0">
                          <a:solidFill>
                            <a:schemeClr val="tx1"/>
                          </a:solidFill>
                          <a:effectLst/>
                          <a:latin typeface="+mn-lt"/>
                          <a:ea typeface="+mn-ea"/>
                          <a:cs typeface="+mn-cs"/>
                        </a:rPr>
                        <a:t> in privaten Gärten ohne wieder einem Ausgleich zu schaffen, mehr Versiegeln von Flächen.“</a:t>
                      </a:r>
                    </a:p>
                  </a:txBody>
                  <a:tcPr marL="40290" marR="40290" marT="20145" marB="20145" anchor="ctr"/>
                </a:tc>
                <a:extLst>
                  <a:ext uri="{0D108BD9-81ED-4DB2-BD59-A6C34878D82A}">
                    <a16:rowId xmlns:a16="http://schemas.microsoft.com/office/drawing/2014/main" val="1307119475"/>
                  </a:ext>
                </a:extLst>
              </a:tr>
              <a:tr h="838046">
                <a:tc>
                  <a:txBody>
                    <a:bodyPr/>
                    <a:lstStyle/>
                    <a:p>
                      <a:r>
                        <a:rPr lang="de-DE" sz="1100" dirty="0"/>
                        <a:t>Stadt Andernach</a:t>
                      </a:r>
                    </a:p>
                  </a:txBody>
                  <a:tcPr marL="40290" marR="40290" marT="20145" marB="20145" anchor="ctr"/>
                </a:tc>
                <a:tc>
                  <a:txBody>
                    <a:bodyPr/>
                    <a:lstStyle/>
                    <a:p>
                      <a:r>
                        <a:rPr lang="de-DE" sz="1100" i="1" kern="1200" dirty="0">
                          <a:solidFill>
                            <a:schemeClr val="tx1"/>
                          </a:solidFill>
                          <a:effectLst/>
                          <a:latin typeface="+mn-lt"/>
                          <a:ea typeface="+mn-ea"/>
                          <a:cs typeface="+mn-cs"/>
                        </a:rPr>
                        <a:t>„Viele kranke und kaputte Bäume auf dem </a:t>
                      </a:r>
                      <a:r>
                        <a:rPr lang="de-DE" sz="1100" i="1" kern="1200" dirty="0" err="1">
                          <a:solidFill>
                            <a:schemeClr val="tx1"/>
                          </a:solidFill>
                          <a:effectLst/>
                          <a:latin typeface="+mn-lt"/>
                          <a:ea typeface="+mn-ea"/>
                          <a:cs typeface="+mn-cs"/>
                        </a:rPr>
                        <a:t>Krahnenberg</a:t>
                      </a:r>
                      <a:r>
                        <a:rPr lang="de-DE" sz="1100" i="1" kern="1200" dirty="0">
                          <a:solidFill>
                            <a:schemeClr val="tx1"/>
                          </a:solidFill>
                          <a:effectLst/>
                          <a:latin typeface="+mn-lt"/>
                          <a:ea typeface="+mn-ea"/>
                          <a:cs typeface="+mn-cs"/>
                        </a:rPr>
                        <a:t>, viel </a:t>
                      </a:r>
                      <a:r>
                        <a:rPr lang="de-DE" sz="1100" i="1" kern="1200" dirty="0" err="1">
                          <a:solidFill>
                            <a:schemeClr val="tx1"/>
                          </a:solidFill>
                          <a:effectLst/>
                          <a:latin typeface="+mn-lt"/>
                          <a:ea typeface="+mn-ea"/>
                          <a:cs typeface="+mn-cs"/>
                        </a:rPr>
                        <a:t>Astbruch</a:t>
                      </a:r>
                      <a:r>
                        <a:rPr lang="de-DE" sz="1100" i="1" kern="1200" dirty="0">
                          <a:solidFill>
                            <a:schemeClr val="tx1"/>
                          </a:solidFill>
                          <a:effectLst/>
                          <a:latin typeface="+mn-lt"/>
                          <a:ea typeface="+mn-ea"/>
                          <a:cs typeface="+mn-cs"/>
                        </a:rPr>
                        <a:t> im Winter und bei starkem Wind.“</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a:solidFill>
                            <a:schemeClr val="tx1"/>
                          </a:solidFill>
                          <a:effectLst/>
                          <a:latin typeface="+mn-lt"/>
                          <a:ea typeface="+mn-ea"/>
                          <a:cs typeface="+mn-cs"/>
                        </a:rPr>
                        <a:t>„In Andernach fallen mir weniger Vögel auf. Ebenso sind hier sehr viel weniger Insekten unterwegs.“</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a:solidFill>
                            <a:schemeClr val="tx1"/>
                          </a:solidFill>
                          <a:effectLst/>
                          <a:latin typeface="+mn-lt"/>
                          <a:ea typeface="+mn-ea"/>
                          <a:cs typeface="+mn-cs"/>
                        </a:rPr>
                        <a:t>„Bäume in Andernach scheinen mir den klimatischen Veränderungen überfordert zu sein und müssen (gefühlt) vermehrt ersetzt werden. Ich hoffe auf stabile Ersatzsysteme wie das Stockholmer Baumpflanzsystem.“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a:solidFill>
                            <a:schemeClr val="tx1"/>
                          </a:solidFill>
                          <a:effectLst/>
                          <a:latin typeface="+mn-lt"/>
                          <a:ea typeface="+mn-ea"/>
                          <a:cs typeface="+mn-cs"/>
                        </a:rPr>
                        <a:t>In Industrieregionen werden oft Wälder abgeholzt. Dadurch sinkt die Biodiversität und die Artenvielfalt.“</a:t>
                      </a:r>
                    </a:p>
                  </a:txBody>
                  <a:tcPr marL="40290" marR="40290" marT="20145" marB="20145" anchor="ctr"/>
                </a:tc>
                <a:extLst>
                  <a:ext uri="{0D108BD9-81ED-4DB2-BD59-A6C34878D82A}">
                    <a16:rowId xmlns:a16="http://schemas.microsoft.com/office/drawing/2014/main" val="1914660413"/>
                  </a:ext>
                </a:extLst>
              </a:tr>
              <a:tr h="518201">
                <a:tc>
                  <a:txBody>
                    <a:bodyPr/>
                    <a:lstStyle/>
                    <a:p>
                      <a:r>
                        <a:rPr lang="de-DE" sz="1100" dirty="0"/>
                        <a:t>VG Rhein-Mosel</a:t>
                      </a:r>
                    </a:p>
                  </a:txBody>
                  <a:tcPr marL="40290" marR="40290" marT="20145" marB="2014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a:solidFill>
                            <a:schemeClr val="tx1"/>
                          </a:solidFill>
                          <a:effectLst/>
                          <a:latin typeface="+mn-lt"/>
                          <a:ea typeface="+mn-ea"/>
                          <a:cs typeface="+mn-cs"/>
                        </a:rPr>
                        <a:t>"Die Verlustrate an Bäumen in den Moselseitentälern in der Ortslage Kobern-Gondorf ist enorm. Neben Trockenschäden auf den Südhängen liegen in den  Schattenhängen hunderte von Bäumen.“</a:t>
                      </a:r>
                      <a:endParaRPr lang="de-DE" sz="11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a:solidFill>
                            <a:schemeClr val="tx1"/>
                          </a:solidFill>
                          <a:effectLst/>
                          <a:latin typeface="+mn-lt"/>
                          <a:ea typeface="+mn-ea"/>
                          <a:cs typeface="+mn-cs"/>
                        </a:rPr>
                        <a:t>„Rückgang der Waldtiere durch Freistellung der Hänge und Unterbrechung der Biotopnetze.“</a:t>
                      </a:r>
                    </a:p>
                  </a:txBody>
                  <a:tcPr marL="40290" marR="40290" marT="20145" marB="20145" anchor="ctr"/>
                </a:tc>
                <a:extLst>
                  <a:ext uri="{0D108BD9-81ED-4DB2-BD59-A6C34878D82A}">
                    <a16:rowId xmlns:a16="http://schemas.microsoft.com/office/drawing/2014/main" val="1433600507"/>
                  </a:ext>
                </a:extLst>
              </a:tr>
              <a:tr h="228528">
                <a:tc>
                  <a:txBody>
                    <a:bodyPr/>
                    <a:lstStyle/>
                    <a:p>
                      <a:r>
                        <a:rPr lang="de-DE" sz="1100" dirty="0"/>
                        <a:t>VG Mendig</a:t>
                      </a:r>
                    </a:p>
                  </a:txBody>
                  <a:tcPr marL="40290" marR="40290" marT="20145" marB="2014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a:solidFill>
                            <a:schemeClr val="tx1"/>
                          </a:solidFill>
                          <a:effectLst/>
                          <a:latin typeface="+mn-lt"/>
                          <a:ea typeface="+mn-ea"/>
                          <a:cs typeface="+mn-cs"/>
                        </a:rPr>
                        <a:t>„Vergleichbares kann man auch bei Wanderungen im Nette- und </a:t>
                      </a:r>
                      <a:r>
                        <a:rPr lang="de-DE" sz="1100" i="1" kern="1200" dirty="0" err="1">
                          <a:solidFill>
                            <a:schemeClr val="tx1"/>
                          </a:solidFill>
                          <a:effectLst/>
                          <a:latin typeface="+mn-lt"/>
                          <a:ea typeface="+mn-ea"/>
                          <a:cs typeface="+mn-cs"/>
                        </a:rPr>
                        <a:t>Elztal</a:t>
                      </a:r>
                      <a:r>
                        <a:rPr lang="de-DE" sz="1100" i="1" kern="1200" dirty="0">
                          <a:solidFill>
                            <a:schemeClr val="tx1"/>
                          </a:solidFill>
                          <a:effectLst/>
                          <a:latin typeface="+mn-lt"/>
                          <a:ea typeface="+mn-ea"/>
                          <a:cs typeface="+mn-cs"/>
                        </a:rPr>
                        <a:t> erleben, immer weniger Fluginsekten.“</a:t>
                      </a:r>
                    </a:p>
                  </a:txBody>
                  <a:tcPr marL="40290" marR="40290" marT="20145" marB="20145"/>
                </a:tc>
                <a:extLst>
                  <a:ext uri="{0D108BD9-81ED-4DB2-BD59-A6C34878D82A}">
                    <a16:rowId xmlns:a16="http://schemas.microsoft.com/office/drawing/2014/main" val="223463208"/>
                  </a:ext>
                </a:extLst>
              </a:tr>
              <a:tr h="358279">
                <a:tc>
                  <a:txBody>
                    <a:bodyPr/>
                    <a:lstStyle/>
                    <a:p>
                      <a:r>
                        <a:rPr lang="de-DE" sz="1100" dirty="0"/>
                        <a:t>Stadt Mayen</a:t>
                      </a:r>
                    </a:p>
                  </a:txBody>
                  <a:tcPr marL="40290" marR="40290" marT="20145" marB="20145" anchor="ctr"/>
                </a:tc>
                <a:tc>
                  <a:txBody>
                    <a:bodyPr/>
                    <a:lstStyle/>
                    <a:p>
                      <a:r>
                        <a:rPr lang="de-DE" sz="1100" i="1" kern="1200" dirty="0">
                          <a:solidFill>
                            <a:schemeClr val="tx1"/>
                          </a:solidFill>
                          <a:effectLst/>
                          <a:latin typeface="+mn-lt"/>
                          <a:ea typeface="+mn-ea"/>
                          <a:cs typeface="+mn-cs"/>
                        </a:rPr>
                        <a:t>„Es gibt viel weniger Artenvielfalt, vor allem weniger Insekten.“</a:t>
                      </a:r>
                    </a:p>
                    <a:p>
                      <a:r>
                        <a:rPr lang="de-DE" sz="1100" i="1" kern="1200" dirty="0">
                          <a:solidFill>
                            <a:schemeClr val="tx1"/>
                          </a:solidFill>
                          <a:effectLst/>
                          <a:latin typeface="+mn-lt"/>
                          <a:ea typeface="+mn-ea"/>
                          <a:cs typeface="+mn-cs"/>
                        </a:rPr>
                        <a:t>„In unserem Garten gibt es auch viel weniger Artenvielfalt trotz verwilderten Garten.“</a:t>
                      </a:r>
                    </a:p>
                  </a:txBody>
                  <a:tcPr marL="40290" marR="40290" marT="20145" marB="20145" anchor="ctr"/>
                </a:tc>
                <a:extLst>
                  <a:ext uri="{0D108BD9-81ED-4DB2-BD59-A6C34878D82A}">
                    <a16:rowId xmlns:a16="http://schemas.microsoft.com/office/drawing/2014/main" val="1249929665"/>
                  </a:ext>
                </a:extLst>
              </a:tr>
              <a:tr h="838046">
                <a:tc>
                  <a:txBody>
                    <a:bodyPr/>
                    <a:lstStyle/>
                    <a:p>
                      <a:r>
                        <a:rPr lang="de-DE" sz="1100" dirty="0"/>
                        <a:t>VG Vordereifel</a:t>
                      </a:r>
                    </a:p>
                  </a:txBody>
                  <a:tcPr marL="40290" marR="40290" marT="20145" marB="2014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a:solidFill>
                            <a:schemeClr val="tx1"/>
                          </a:solidFill>
                          <a:effectLst/>
                          <a:latin typeface="+mn-lt"/>
                          <a:ea typeface="+mn-ea"/>
                          <a:cs typeface="+mn-cs"/>
                        </a:rPr>
                        <a:t>„Rund um </a:t>
                      </a:r>
                      <a:r>
                        <a:rPr lang="de-DE" sz="1100" i="1" kern="1200" dirty="0" err="1">
                          <a:solidFill>
                            <a:schemeClr val="tx1"/>
                          </a:solidFill>
                          <a:effectLst/>
                          <a:latin typeface="+mn-lt"/>
                          <a:ea typeface="+mn-ea"/>
                          <a:cs typeface="+mn-cs"/>
                        </a:rPr>
                        <a:t>Ettringen</a:t>
                      </a:r>
                      <a:r>
                        <a:rPr lang="de-DE" sz="1100" i="1" kern="1200" dirty="0">
                          <a:solidFill>
                            <a:schemeClr val="tx1"/>
                          </a:solidFill>
                          <a:effectLst/>
                          <a:latin typeface="+mn-lt"/>
                          <a:ea typeface="+mn-ea"/>
                          <a:cs typeface="+mn-cs"/>
                        </a:rPr>
                        <a:t> gibt es viel weniger Insekten, schon lange keinen Igel mehr gesehen.“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a:solidFill>
                            <a:schemeClr val="tx1"/>
                          </a:solidFill>
                          <a:effectLst/>
                          <a:latin typeface="+mn-lt"/>
                          <a:ea typeface="+mn-ea"/>
                          <a:cs typeface="+mn-cs"/>
                        </a:rPr>
                        <a:t>„Der ganze </a:t>
                      </a:r>
                      <a:r>
                        <a:rPr lang="de-DE" sz="1100" i="1" kern="1200" dirty="0" err="1">
                          <a:solidFill>
                            <a:schemeClr val="tx1"/>
                          </a:solidFill>
                          <a:effectLst/>
                          <a:latin typeface="+mn-lt"/>
                          <a:ea typeface="+mn-ea"/>
                          <a:cs typeface="+mn-cs"/>
                        </a:rPr>
                        <a:t>Saberg</a:t>
                      </a:r>
                      <a:r>
                        <a:rPr lang="de-DE" sz="1100" i="1" kern="1200" dirty="0">
                          <a:solidFill>
                            <a:schemeClr val="tx1"/>
                          </a:solidFill>
                          <a:effectLst/>
                          <a:latin typeface="+mn-lt"/>
                          <a:ea typeface="+mn-ea"/>
                          <a:cs typeface="+mn-cs"/>
                        </a:rPr>
                        <a:t> (Nadelbäume) wurde von Borkenkäfern zerfressen, es gibt viel weniger Insekten als früher.“</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a:solidFill>
                            <a:schemeClr val="tx1"/>
                          </a:solidFill>
                          <a:effectLst/>
                          <a:latin typeface="+mn-lt"/>
                          <a:ea typeface="+mn-ea"/>
                          <a:cs typeface="+mn-cs"/>
                        </a:rPr>
                        <a:t>„Hier werden seit Jahren im Frühjahr Kröten gesammelt vom NABU. Hier ist die Anzahl der gesammelten Kröten drastisch zurück gegangen.“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a:solidFill>
                            <a:schemeClr val="tx1"/>
                          </a:solidFill>
                          <a:effectLst/>
                          <a:latin typeface="+mn-lt"/>
                          <a:ea typeface="+mn-ea"/>
                          <a:cs typeface="+mn-cs"/>
                        </a:rPr>
                        <a:t>„Baumsterben im Wald und entsprechend Verlust von Lebensräumen.“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a:solidFill>
                            <a:schemeClr val="tx1"/>
                          </a:solidFill>
                          <a:effectLst/>
                          <a:latin typeface="+mn-lt"/>
                          <a:ea typeface="+mn-ea"/>
                          <a:cs typeface="+mn-cs"/>
                        </a:rPr>
                        <a:t>„(Ost)</a:t>
                      </a:r>
                      <a:r>
                        <a:rPr lang="de-DE" sz="1100" i="1" kern="1200" dirty="0" err="1">
                          <a:solidFill>
                            <a:schemeClr val="tx1"/>
                          </a:solidFill>
                          <a:effectLst/>
                          <a:latin typeface="+mn-lt"/>
                          <a:ea typeface="+mn-ea"/>
                          <a:cs typeface="+mn-cs"/>
                        </a:rPr>
                        <a:t>eifel</a:t>
                      </a:r>
                      <a:r>
                        <a:rPr lang="de-DE" sz="1100" i="1" kern="1200" dirty="0">
                          <a:solidFill>
                            <a:schemeClr val="tx1"/>
                          </a:solidFill>
                          <a:effectLst/>
                          <a:latin typeface="+mn-lt"/>
                          <a:ea typeface="+mn-ea"/>
                          <a:cs typeface="+mn-cs"/>
                        </a:rPr>
                        <a:t>: Tote Nadelbäume, kranke Laubbäume, kaum noch ein gesunder Baum.“</a:t>
                      </a:r>
                      <a:endParaRPr lang="de-DE" sz="1100" i="1" dirty="0"/>
                    </a:p>
                  </a:txBody>
                  <a:tcPr marL="40290" marR="40290" marT="20145" marB="20145" anchor="ctr"/>
                </a:tc>
                <a:extLst>
                  <a:ext uri="{0D108BD9-81ED-4DB2-BD59-A6C34878D82A}">
                    <a16:rowId xmlns:a16="http://schemas.microsoft.com/office/drawing/2014/main" val="2385724232"/>
                  </a:ext>
                </a:extLst>
              </a:tr>
              <a:tr h="589472">
                <a:tc>
                  <a:txBody>
                    <a:bodyPr/>
                    <a:lstStyle/>
                    <a:p>
                      <a:r>
                        <a:rPr lang="de-DE" sz="1100" dirty="0"/>
                        <a:t>VG Weißenthurm </a:t>
                      </a:r>
                    </a:p>
                  </a:txBody>
                  <a:tcPr marL="40290" marR="40290" marT="20145" marB="20145" anchor="ctr"/>
                </a:tc>
                <a:tc>
                  <a:txBody>
                    <a:bodyPr/>
                    <a:lstStyle/>
                    <a:p>
                      <a:r>
                        <a:rPr lang="de-DE" sz="1100" i="1" kern="1200" dirty="0">
                          <a:solidFill>
                            <a:schemeClr val="tx1"/>
                          </a:solidFill>
                          <a:effectLst/>
                          <a:latin typeface="+mn-lt"/>
                          <a:ea typeface="+mn-ea"/>
                          <a:cs typeface="+mn-cs"/>
                        </a:rPr>
                        <a:t>„Im Industriegebiet fehlt die ökologische Komponente. Im Sinne der Biodiversität (aber auch des Hitzeschutzes) fände ich einen höheren Anteil an Dachbegrünungen zielführend.“</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a:solidFill>
                            <a:schemeClr val="tx1"/>
                          </a:solidFill>
                          <a:effectLst/>
                          <a:latin typeface="+mn-lt"/>
                          <a:ea typeface="+mn-ea"/>
                          <a:cs typeface="+mn-cs"/>
                        </a:rPr>
                        <a:t>„In Industrieregionen werden oft Wälder abgeholzt. Dadurch sinkt die Biodiversität und die Artenvielfalt.“</a:t>
                      </a:r>
                    </a:p>
                  </a:txBody>
                  <a:tcPr marL="40290" marR="40290" marT="20145" marB="20145" anchor="ctr"/>
                </a:tc>
                <a:extLst>
                  <a:ext uri="{0D108BD9-81ED-4DB2-BD59-A6C34878D82A}">
                    <a16:rowId xmlns:a16="http://schemas.microsoft.com/office/drawing/2014/main" val="1141014198"/>
                  </a:ext>
                </a:extLst>
              </a:tr>
              <a:tr h="561044">
                <a:tc>
                  <a:txBody>
                    <a:bodyPr/>
                    <a:lstStyle/>
                    <a:p>
                      <a:r>
                        <a:rPr lang="de-DE" sz="1100" dirty="0"/>
                        <a:t>VG Pellenz</a:t>
                      </a:r>
                    </a:p>
                  </a:txBody>
                  <a:tcPr marL="40290" marR="40290" marT="20145" marB="2014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a:solidFill>
                            <a:schemeClr val="tx1"/>
                          </a:solidFill>
                          <a:effectLst/>
                          <a:latin typeface="+mn-lt"/>
                          <a:ea typeface="+mn-ea"/>
                          <a:cs typeface="+mn-cs"/>
                        </a:rPr>
                        <a:t>„Durch intensiven Bergbau hoher Artenverlust in den vergangenen Jahrzehnten.“</a:t>
                      </a:r>
                    </a:p>
                  </a:txBody>
                  <a:tcPr marL="40290" marR="40290" marT="20145" marB="20145" anchor="ctr"/>
                </a:tc>
                <a:extLst>
                  <a:ext uri="{0D108BD9-81ED-4DB2-BD59-A6C34878D82A}">
                    <a16:rowId xmlns:a16="http://schemas.microsoft.com/office/drawing/2014/main" val="2109145441"/>
                  </a:ext>
                </a:extLst>
              </a:tr>
            </a:tbl>
          </a:graphicData>
        </a:graphic>
      </p:graphicFrame>
    </p:spTree>
    <p:extLst>
      <p:ext uri="{BB962C8B-B14F-4D97-AF65-F5344CB8AC3E}">
        <p14:creationId xmlns:p14="http://schemas.microsoft.com/office/powerpoint/2010/main" val="31330120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EA5B01-99C9-CF90-CE80-8A582870867C}"/>
              </a:ext>
            </a:extLst>
          </p:cNvPr>
          <p:cNvSpPr>
            <a:spLocks noGrp="1"/>
          </p:cNvSpPr>
          <p:nvPr>
            <p:ph type="title"/>
          </p:nvPr>
        </p:nvSpPr>
        <p:spPr>
          <a:xfrm>
            <a:off x="620919" y="204703"/>
            <a:ext cx="10017558" cy="1325563"/>
          </a:xfrm>
        </p:spPr>
        <p:txBody>
          <a:bodyPr>
            <a:normAutofit/>
          </a:bodyPr>
          <a:lstStyle/>
          <a:p>
            <a:pPr algn="ctr"/>
            <a:r>
              <a:rPr lang="de-DE" sz="2800" dirty="0">
                <a:solidFill>
                  <a:srgbClr val="0C385D"/>
                </a:solidFill>
              </a:rPr>
              <a:t>Welche Orte sind im Landkreis besonders von Hitze betroffen?</a:t>
            </a:r>
            <a:br>
              <a:rPr lang="de-DE" sz="2800" dirty="0"/>
            </a:br>
            <a:r>
              <a:rPr lang="de-DE" sz="1800" b="1" dirty="0"/>
              <a:t>N= 284</a:t>
            </a:r>
            <a:endParaRPr lang="de-DE" dirty="0">
              <a:solidFill>
                <a:srgbClr val="002E55"/>
              </a:solidFill>
            </a:endParaRPr>
          </a:p>
        </p:txBody>
      </p:sp>
      <p:pic>
        <p:nvPicPr>
          <p:cNvPr id="9" name="Inhaltsplatzhalter 8" descr="Ein Bild, das Text, Grafiken, Grafikdesign, Schrift enthält.&#10;&#10;Automatisch generierte Beschreibung">
            <a:extLst>
              <a:ext uri="{FF2B5EF4-FFF2-40B4-BE49-F238E27FC236}">
                <a16:creationId xmlns:a16="http://schemas.microsoft.com/office/drawing/2014/main" id="{F426DB4B-D1F6-776F-1BB1-B9674462AEF6}"/>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11321312" y="2819"/>
            <a:ext cx="769618" cy="864666"/>
          </a:xfrm>
          <a:noFill/>
        </p:spPr>
      </p:pic>
      <p:sp>
        <p:nvSpPr>
          <p:cNvPr id="10" name="Inhaltsplatzhalter 2">
            <a:extLst>
              <a:ext uri="{FF2B5EF4-FFF2-40B4-BE49-F238E27FC236}">
                <a16:creationId xmlns:a16="http://schemas.microsoft.com/office/drawing/2014/main" id="{10EBD96A-9143-9ABC-0969-21B0DAC52CA3}"/>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solidFill>
                <a:srgbClr val="002E55"/>
              </a:solidFill>
            </a:endParaRPr>
          </a:p>
          <a:p>
            <a:endParaRPr lang="de-DE" dirty="0">
              <a:solidFill>
                <a:srgbClr val="002E55"/>
              </a:solidFill>
            </a:endParaRPr>
          </a:p>
          <a:p>
            <a:endParaRPr lang="de-DE" dirty="0">
              <a:solidFill>
                <a:srgbClr val="002E55"/>
              </a:solidFill>
            </a:endParaRPr>
          </a:p>
          <a:p>
            <a:endParaRPr lang="de-DE" dirty="0">
              <a:solidFill>
                <a:srgbClr val="002E55"/>
              </a:solidFill>
            </a:endParaRPr>
          </a:p>
          <a:p>
            <a:pPr marL="0" indent="0">
              <a:buNone/>
            </a:pPr>
            <a:endParaRPr lang="de-DE" dirty="0">
              <a:solidFill>
                <a:srgbClr val="002E55"/>
              </a:solidFill>
            </a:endParaRPr>
          </a:p>
        </p:txBody>
      </p:sp>
      <p:sp>
        <p:nvSpPr>
          <p:cNvPr id="12" name="Rechteck 7">
            <a:extLst>
              <a:ext uri="{FF2B5EF4-FFF2-40B4-BE49-F238E27FC236}">
                <a16:creationId xmlns:a16="http://schemas.microsoft.com/office/drawing/2014/main" id="{61E88688-D633-4F74-4A08-169FDCCE2AC4}"/>
              </a:ext>
            </a:extLst>
          </p:cNvPr>
          <p:cNvSpPr/>
          <p:nvPr/>
        </p:nvSpPr>
        <p:spPr>
          <a:xfrm>
            <a:off x="0" y="6356350"/>
            <a:ext cx="12220281" cy="526833"/>
          </a:xfrm>
          <a:custGeom>
            <a:avLst/>
            <a:gdLst>
              <a:gd name="connsiteX0" fmla="*/ 0 w 12192001"/>
              <a:gd name="connsiteY0" fmla="*/ 0 h 325971"/>
              <a:gd name="connsiteX1" fmla="*/ 12192001 w 12192001"/>
              <a:gd name="connsiteY1" fmla="*/ 0 h 325971"/>
              <a:gd name="connsiteX2" fmla="*/ 12192001 w 12192001"/>
              <a:gd name="connsiteY2" fmla="*/ 325971 h 325971"/>
              <a:gd name="connsiteX3" fmla="*/ 0 w 12192001"/>
              <a:gd name="connsiteY3" fmla="*/ 325971 h 325971"/>
              <a:gd name="connsiteX4" fmla="*/ 0 w 12192001"/>
              <a:gd name="connsiteY4" fmla="*/ 0 h 325971"/>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220281"/>
              <a:gd name="connsiteY0" fmla="*/ 51695 h 519068"/>
              <a:gd name="connsiteX1" fmla="*/ 12220281 w 12220281"/>
              <a:gd name="connsiteY1" fmla="*/ 4561 h 519068"/>
              <a:gd name="connsiteX2" fmla="*/ 12192001 w 12220281"/>
              <a:gd name="connsiteY2" fmla="*/ 519068 h 519068"/>
              <a:gd name="connsiteX3" fmla="*/ 0 w 12220281"/>
              <a:gd name="connsiteY3" fmla="*/ 519068 h 519068"/>
              <a:gd name="connsiteX4" fmla="*/ 0 w 12220281"/>
              <a:gd name="connsiteY4" fmla="*/ 51695 h 519068"/>
              <a:gd name="connsiteX0" fmla="*/ 0 w 12220281"/>
              <a:gd name="connsiteY0" fmla="*/ 59460 h 526833"/>
              <a:gd name="connsiteX1" fmla="*/ 8144760 w 12220281"/>
              <a:gd name="connsiteY1" fmla="*/ 295876 h 526833"/>
              <a:gd name="connsiteX2" fmla="*/ 12220281 w 12220281"/>
              <a:gd name="connsiteY2" fmla="*/ 12326 h 526833"/>
              <a:gd name="connsiteX3" fmla="*/ 12192001 w 12220281"/>
              <a:gd name="connsiteY3" fmla="*/ 526833 h 526833"/>
              <a:gd name="connsiteX4" fmla="*/ 0 w 12220281"/>
              <a:gd name="connsiteY4" fmla="*/ 526833 h 526833"/>
              <a:gd name="connsiteX5" fmla="*/ 0 w 12220281"/>
              <a:gd name="connsiteY5" fmla="*/ 59460 h 52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20281" h="526833">
                <a:moveTo>
                  <a:pt x="0" y="59460"/>
                </a:moveTo>
                <a:cubicBezTo>
                  <a:pt x="1357460" y="-23025"/>
                  <a:pt x="6108047" y="303732"/>
                  <a:pt x="8144760" y="295876"/>
                </a:cubicBezTo>
                <a:cubicBezTo>
                  <a:pt x="10181473" y="288020"/>
                  <a:pt x="11545741" y="-70158"/>
                  <a:pt x="12220281" y="12326"/>
                </a:cubicBezTo>
                <a:lnTo>
                  <a:pt x="12192001" y="526833"/>
                </a:lnTo>
                <a:lnTo>
                  <a:pt x="0" y="526833"/>
                </a:lnTo>
                <a:lnTo>
                  <a:pt x="0" y="59460"/>
                </a:lnTo>
                <a:close/>
              </a:path>
            </a:pathLst>
          </a:custGeom>
          <a:solidFill>
            <a:srgbClr val="10B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liennummernplatzhalter 3">
            <a:extLst>
              <a:ext uri="{FF2B5EF4-FFF2-40B4-BE49-F238E27FC236}">
                <a16:creationId xmlns:a16="http://schemas.microsoft.com/office/drawing/2014/main" id="{5E11651D-5DF1-7E8D-8FB0-C7A8E37FFE35}"/>
              </a:ext>
            </a:extLst>
          </p:cNvPr>
          <p:cNvSpPr>
            <a:spLocks noGrp="1"/>
          </p:cNvSpPr>
          <p:nvPr>
            <p:ph type="sldNum" sz="quarter" idx="12"/>
          </p:nvPr>
        </p:nvSpPr>
        <p:spPr>
          <a:xfrm>
            <a:off x="11231249" y="6384631"/>
            <a:ext cx="542826" cy="365125"/>
          </a:xfrm>
        </p:spPr>
        <p:txBody>
          <a:bodyPr/>
          <a:lstStyle/>
          <a:p>
            <a:fld id="{C2405744-A29E-4934-8C45-CBA599106AB2}" type="slidenum">
              <a:rPr lang="de-DE" smtClean="0">
                <a:solidFill>
                  <a:schemeClr val="bg1"/>
                </a:solidFill>
              </a:rPr>
              <a:t>22</a:t>
            </a:fld>
            <a:endParaRPr lang="de-DE">
              <a:solidFill>
                <a:schemeClr val="bg1"/>
              </a:solidFill>
            </a:endParaRPr>
          </a:p>
        </p:txBody>
      </p:sp>
      <p:sp>
        <p:nvSpPr>
          <p:cNvPr id="6" name="Sehne 5">
            <a:extLst>
              <a:ext uri="{FF2B5EF4-FFF2-40B4-BE49-F238E27FC236}">
                <a16:creationId xmlns:a16="http://schemas.microsoft.com/office/drawing/2014/main" id="{92AC079B-0B1A-229D-3F82-1ED3220EAB75}"/>
              </a:ext>
            </a:extLst>
          </p:cNvPr>
          <p:cNvSpPr/>
          <p:nvPr/>
        </p:nvSpPr>
        <p:spPr>
          <a:xfrm rot="6586289">
            <a:off x="50912" y="6476590"/>
            <a:ext cx="416069" cy="619734"/>
          </a:xfrm>
          <a:prstGeom prst="chord">
            <a:avLst/>
          </a:prstGeom>
          <a:solidFill>
            <a:srgbClr val="85BC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Sehne 4">
            <a:extLst>
              <a:ext uri="{FF2B5EF4-FFF2-40B4-BE49-F238E27FC236}">
                <a16:creationId xmlns:a16="http://schemas.microsoft.com/office/drawing/2014/main" id="{962B2013-8BF4-975E-05D7-D0F44318A5A2}"/>
              </a:ext>
            </a:extLst>
          </p:cNvPr>
          <p:cNvSpPr/>
          <p:nvPr/>
        </p:nvSpPr>
        <p:spPr>
          <a:xfrm rot="13630274">
            <a:off x="-182014" y="6179041"/>
            <a:ext cx="345172" cy="919158"/>
          </a:xfrm>
          <a:prstGeom prst="chord">
            <a:avLst>
              <a:gd name="adj1" fmla="val 2700000"/>
              <a:gd name="adj2" fmla="val 13550198"/>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a:extLst>
              <a:ext uri="{FF2B5EF4-FFF2-40B4-BE49-F238E27FC236}">
                <a16:creationId xmlns:a16="http://schemas.microsoft.com/office/drawing/2014/main" id="{694C920F-C107-49F5-A55D-ADA4EC26E404}"/>
              </a:ext>
            </a:extLst>
          </p:cNvPr>
          <p:cNvPicPr>
            <a:picLocks noChangeAspect="1"/>
          </p:cNvPicPr>
          <p:nvPr/>
        </p:nvPicPr>
        <p:blipFill>
          <a:blip r:embed="rId3"/>
          <a:stretch>
            <a:fillRect/>
          </a:stretch>
        </p:blipFill>
        <p:spPr>
          <a:xfrm>
            <a:off x="2442556" y="1293561"/>
            <a:ext cx="7106642" cy="4906060"/>
          </a:xfrm>
          <a:prstGeom prst="rect">
            <a:avLst/>
          </a:prstGeom>
        </p:spPr>
      </p:pic>
    </p:spTree>
    <p:extLst>
      <p:ext uri="{BB962C8B-B14F-4D97-AF65-F5344CB8AC3E}">
        <p14:creationId xmlns:p14="http://schemas.microsoft.com/office/powerpoint/2010/main" val="42011791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EA5B01-99C9-CF90-CE80-8A582870867C}"/>
              </a:ext>
            </a:extLst>
          </p:cNvPr>
          <p:cNvSpPr>
            <a:spLocks noGrp="1"/>
          </p:cNvSpPr>
          <p:nvPr>
            <p:ph type="title"/>
          </p:nvPr>
        </p:nvSpPr>
        <p:spPr>
          <a:xfrm>
            <a:off x="258946" y="296198"/>
            <a:ext cx="10017558" cy="1325563"/>
          </a:xfrm>
        </p:spPr>
        <p:txBody>
          <a:bodyPr>
            <a:normAutofit fontScale="90000"/>
          </a:bodyPr>
          <a:lstStyle/>
          <a:p>
            <a:pPr algn="ctr"/>
            <a:r>
              <a:rPr lang="de-DE" sz="2400" dirty="0">
                <a:solidFill>
                  <a:srgbClr val="0C385D"/>
                </a:solidFill>
              </a:rPr>
              <a:t>Kommentare nach Oberkategorien sortiert: Welche Orte sind im Landkreis besonders von Hitze betroffen? </a:t>
            </a:r>
            <a:r>
              <a:rPr lang="de-DE" sz="2000" b="1" dirty="0"/>
              <a:t>N= 284</a:t>
            </a:r>
            <a:br>
              <a:rPr lang="de-DE" sz="2800" dirty="0"/>
            </a:br>
            <a:br>
              <a:rPr lang="de-DE" dirty="0"/>
            </a:br>
            <a:endParaRPr lang="de-DE" dirty="0">
              <a:solidFill>
                <a:srgbClr val="002E55"/>
              </a:solidFill>
            </a:endParaRPr>
          </a:p>
        </p:txBody>
      </p:sp>
      <p:pic>
        <p:nvPicPr>
          <p:cNvPr id="9" name="Inhaltsplatzhalter 8" descr="Ein Bild, das Text, Grafiken, Grafikdesign, Schrift enthält.&#10;&#10;Automatisch generierte Beschreibung">
            <a:extLst>
              <a:ext uri="{FF2B5EF4-FFF2-40B4-BE49-F238E27FC236}">
                <a16:creationId xmlns:a16="http://schemas.microsoft.com/office/drawing/2014/main" id="{F426DB4B-D1F6-776F-1BB1-B9674462AEF6}"/>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11321312" y="2819"/>
            <a:ext cx="769618" cy="864666"/>
          </a:xfrm>
          <a:noFill/>
        </p:spPr>
      </p:pic>
      <p:sp>
        <p:nvSpPr>
          <p:cNvPr id="10" name="Inhaltsplatzhalter 2">
            <a:extLst>
              <a:ext uri="{FF2B5EF4-FFF2-40B4-BE49-F238E27FC236}">
                <a16:creationId xmlns:a16="http://schemas.microsoft.com/office/drawing/2014/main" id="{10EBD96A-9143-9ABC-0969-21B0DAC52CA3}"/>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solidFill>
                <a:srgbClr val="002E55"/>
              </a:solidFill>
            </a:endParaRPr>
          </a:p>
          <a:p>
            <a:endParaRPr lang="de-DE" dirty="0">
              <a:solidFill>
                <a:srgbClr val="002E55"/>
              </a:solidFill>
            </a:endParaRPr>
          </a:p>
          <a:p>
            <a:endParaRPr lang="de-DE" dirty="0">
              <a:solidFill>
                <a:srgbClr val="002E55"/>
              </a:solidFill>
            </a:endParaRPr>
          </a:p>
          <a:p>
            <a:endParaRPr lang="de-DE" dirty="0">
              <a:solidFill>
                <a:srgbClr val="002E55"/>
              </a:solidFill>
            </a:endParaRPr>
          </a:p>
          <a:p>
            <a:pPr marL="0" indent="0">
              <a:buNone/>
            </a:pPr>
            <a:endParaRPr lang="de-DE" dirty="0">
              <a:solidFill>
                <a:srgbClr val="002E55"/>
              </a:solidFill>
            </a:endParaRPr>
          </a:p>
        </p:txBody>
      </p:sp>
      <p:sp>
        <p:nvSpPr>
          <p:cNvPr id="12" name="Rechteck 7">
            <a:extLst>
              <a:ext uri="{FF2B5EF4-FFF2-40B4-BE49-F238E27FC236}">
                <a16:creationId xmlns:a16="http://schemas.microsoft.com/office/drawing/2014/main" id="{61E88688-D633-4F74-4A08-169FDCCE2AC4}"/>
              </a:ext>
            </a:extLst>
          </p:cNvPr>
          <p:cNvSpPr/>
          <p:nvPr/>
        </p:nvSpPr>
        <p:spPr>
          <a:xfrm>
            <a:off x="0" y="6356350"/>
            <a:ext cx="12220281" cy="526833"/>
          </a:xfrm>
          <a:custGeom>
            <a:avLst/>
            <a:gdLst>
              <a:gd name="connsiteX0" fmla="*/ 0 w 12192001"/>
              <a:gd name="connsiteY0" fmla="*/ 0 h 325971"/>
              <a:gd name="connsiteX1" fmla="*/ 12192001 w 12192001"/>
              <a:gd name="connsiteY1" fmla="*/ 0 h 325971"/>
              <a:gd name="connsiteX2" fmla="*/ 12192001 w 12192001"/>
              <a:gd name="connsiteY2" fmla="*/ 325971 h 325971"/>
              <a:gd name="connsiteX3" fmla="*/ 0 w 12192001"/>
              <a:gd name="connsiteY3" fmla="*/ 325971 h 325971"/>
              <a:gd name="connsiteX4" fmla="*/ 0 w 12192001"/>
              <a:gd name="connsiteY4" fmla="*/ 0 h 325971"/>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220281"/>
              <a:gd name="connsiteY0" fmla="*/ 51695 h 519068"/>
              <a:gd name="connsiteX1" fmla="*/ 12220281 w 12220281"/>
              <a:gd name="connsiteY1" fmla="*/ 4561 h 519068"/>
              <a:gd name="connsiteX2" fmla="*/ 12192001 w 12220281"/>
              <a:gd name="connsiteY2" fmla="*/ 519068 h 519068"/>
              <a:gd name="connsiteX3" fmla="*/ 0 w 12220281"/>
              <a:gd name="connsiteY3" fmla="*/ 519068 h 519068"/>
              <a:gd name="connsiteX4" fmla="*/ 0 w 12220281"/>
              <a:gd name="connsiteY4" fmla="*/ 51695 h 519068"/>
              <a:gd name="connsiteX0" fmla="*/ 0 w 12220281"/>
              <a:gd name="connsiteY0" fmla="*/ 59460 h 526833"/>
              <a:gd name="connsiteX1" fmla="*/ 8144760 w 12220281"/>
              <a:gd name="connsiteY1" fmla="*/ 295876 h 526833"/>
              <a:gd name="connsiteX2" fmla="*/ 12220281 w 12220281"/>
              <a:gd name="connsiteY2" fmla="*/ 12326 h 526833"/>
              <a:gd name="connsiteX3" fmla="*/ 12192001 w 12220281"/>
              <a:gd name="connsiteY3" fmla="*/ 526833 h 526833"/>
              <a:gd name="connsiteX4" fmla="*/ 0 w 12220281"/>
              <a:gd name="connsiteY4" fmla="*/ 526833 h 526833"/>
              <a:gd name="connsiteX5" fmla="*/ 0 w 12220281"/>
              <a:gd name="connsiteY5" fmla="*/ 59460 h 52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20281" h="526833">
                <a:moveTo>
                  <a:pt x="0" y="59460"/>
                </a:moveTo>
                <a:cubicBezTo>
                  <a:pt x="1357460" y="-23025"/>
                  <a:pt x="6108047" y="303732"/>
                  <a:pt x="8144760" y="295876"/>
                </a:cubicBezTo>
                <a:cubicBezTo>
                  <a:pt x="10181473" y="288020"/>
                  <a:pt x="11545741" y="-70158"/>
                  <a:pt x="12220281" y="12326"/>
                </a:cubicBezTo>
                <a:lnTo>
                  <a:pt x="12192001" y="526833"/>
                </a:lnTo>
                <a:lnTo>
                  <a:pt x="0" y="526833"/>
                </a:lnTo>
                <a:lnTo>
                  <a:pt x="0" y="59460"/>
                </a:lnTo>
                <a:close/>
              </a:path>
            </a:pathLst>
          </a:custGeom>
          <a:solidFill>
            <a:srgbClr val="10B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liennummernplatzhalter 3">
            <a:extLst>
              <a:ext uri="{FF2B5EF4-FFF2-40B4-BE49-F238E27FC236}">
                <a16:creationId xmlns:a16="http://schemas.microsoft.com/office/drawing/2014/main" id="{5E11651D-5DF1-7E8D-8FB0-C7A8E37FFE35}"/>
              </a:ext>
            </a:extLst>
          </p:cNvPr>
          <p:cNvSpPr>
            <a:spLocks noGrp="1"/>
          </p:cNvSpPr>
          <p:nvPr>
            <p:ph type="sldNum" sz="quarter" idx="12"/>
          </p:nvPr>
        </p:nvSpPr>
        <p:spPr>
          <a:xfrm>
            <a:off x="11231249" y="6384631"/>
            <a:ext cx="542826" cy="365125"/>
          </a:xfrm>
        </p:spPr>
        <p:txBody>
          <a:bodyPr/>
          <a:lstStyle/>
          <a:p>
            <a:fld id="{C2405744-A29E-4934-8C45-CBA599106AB2}" type="slidenum">
              <a:rPr lang="de-DE" smtClean="0">
                <a:solidFill>
                  <a:schemeClr val="bg1"/>
                </a:solidFill>
              </a:rPr>
              <a:t>23</a:t>
            </a:fld>
            <a:endParaRPr lang="de-DE">
              <a:solidFill>
                <a:schemeClr val="bg1"/>
              </a:solidFill>
            </a:endParaRPr>
          </a:p>
        </p:txBody>
      </p:sp>
      <p:sp>
        <p:nvSpPr>
          <p:cNvPr id="6" name="Sehne 5">
            <a:extLst>
              <a:ext uri="{FF2B5EF4-FFF2-40B4-BE49-F238E27FC236}">
                <a16:creationId xmlns:a16="http://schemas.microsoft.com/office/drawing/2014/main" id="{92AC079B-0B1A-229D-3F82-1ED3220EAB75}"/>
              </a:ext>
            </a:extLst>
          </p:cNvPr>
          <p:cNvSpPr/>
          <p:nvPr/>
        </p:nvSpPr>
        <p:spPr>
          <a:xfrm rot="6586289">
            <a:off x="50912" y="6476590"/>
            <a:ext cx="416069" cy="619734"/>
          </a:xfrm>
          <a:prstGeom prst="chord">
            <a:avLst/>
          </a:prstGeom>
          <a:solidFill>
            <a:srgbClr val="85BC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Sehne 4">
            <a:extLst>
              <a:ext uri="{FF2B5EF4-FFF2-40B4-BE49-F238E27FC236}">
                <a16:creationId xmlns:a16="http://schemas.microsoft.com/office/drawing/2014/main" id="{962B2013-8BF4-975E-05D7-D0F44318A5A2}"/>
              </a:ext>
            </a:extLst>
          </p:cNvPr>
          <p:cNvSpPr/>
          <p:nvPr/>
        </p:nvSpPr>
        <p:spPr>
          <a:xfrm rot="13630274">
            <a:off x="-182014" y="6179041"/>
            <a:ext cx="345172" cy="919158"/>
          </a:xfrm>
          <a:prstGeom prst="chord">
            <a:avLst>
              <a:gd name="adj1" fmla="val 2700000"/>
              <a:gd name="adj2" fmla="val 13550198"/>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13" name="Tabelle 12">
            <a:extLst>
              <a:ext uri="{FF2B5EF4-FFF2-40B4-BE49-F238E27FC236}">
                <a16:creationId xmlns:a16="http://schemas.microsoft.com/office/drawing/2014/main" id="{FC2842A3-199C-4766-ACA8-918DDF416DF3}"/>
              </a:ext>
            </a:extLst>
          </p:cNvPr>
          <p:cNvGraphicFramePr>
            <a:graphicFrameLocks noGrp="1"/>
          </p:cNvGraphicFramePr>
          <p:nvPr>
            <p:extLst>
              <p:ext uri="{D42A27DB-BD31-4B8C-83A1-F6EECF244321}">
                <p14:modId xmlns:p14="http://schemas.microsoft.com/office/powerpoint/2010/main" val="2257853056"/>
              </p:ext>
            </p:extLst>
          </p:nvPr>
        </p:nvGraphicFramePr>
        <p:xfrm>
          <a:off x="101070" y="756717"/>
          <a:ext cx="12022348" cy="5935656"/>
        </p:xfrm>
        <a:graphic>
          <a:graphicData uri="http://schemas.openxmlformats.org/drawingml/2006/table">
            <a:tbl>
              <a:tblPr firstRow="1" firstCol="1">
                <a:tableStyleId>{616DA210-FB5B-4158-B5E0-FEB733F419BA}</a:tableStyleId>
              </a:tblPr>
              <a:tblGrid>
                <a:gridCol w="2174729">
                  <a:extLst>
                    <a:ext uri="{9D8B030D-6E8A-4147-A177-3AD203B41FA5}">
                      <a16:colId xmlns:a16="http://schemas.microsoft.com/office/drawing/2014/main" val="312131617"/>
                    </a:ext>
                  </a:extLst>
                </a:gridCol>
                <a:gridCol w="794401">
                  <a:extLst>
                    <a:ext uri="{9D8B030D-6E8A-4147-A177-3AD203B41FA5}">
                      <a16:colId xmlns:a16="http://schemas.microsoft.com/office/drawing/2014/main" val="481768258"/>
                    </a:ext>
                  </a:extLst>
                </a:gridCol>
                <a:gridCol w="3788702">
                  <a:extLst>
                    <a:ext uri="{9D8B030D-6E8A-4147-A177-3AD203B41FA5}">
                      <a16:colId xmlns:a16="http://schemas.microsoft.com/office/drawing/2014/main" val="2121919230"/>
                    </a:ext>
                  </a:extLst>
                </a:gridCol>
                <a:gridCol w="5264516">
                  <a:extLst>
                    <a:ext uri="{9D8B030D-6E8A-4147-A177-3AD203B41FA5}">
                      <a16:colId xmlns:a16="http://schemas.microsoft.com/office/drawing/2014/main" val="3988191887"/>
                    </a:ext>
                  </a:extLst>
                </a:gridCol>
              </a:tblGrid>
              <a:tr h="69429">
                <a:tc>
                  <a:txBody>
                    <a:bodyPr/>
                    <a:lstStyle/>
                    <a:p>
                      <a:r>
                        <a:rPr lang="de-DE" sz="1100" dirty="0"/>
                        <a:t>Oberkategorie</a:t>
                      </a:r>
                      <a:endParaRPr lang="de-DE" sz="1100" b="1" dirty="0"/>
                    </a:p>
                  </a:txBody>
                  <a:tcPr marL="41441" marR="41441" marT="20721" marB="20721" anchor="ctr"/>
                </a:tc>
                <a:tc>
                  <a:txBody>
                    <a:bodyPr/>
                    <a:lstStyle/>
                    <a:p>
                      <a:r>
                        <a:rPr lang="de-DE" sz="1100"/>
                        <a:t>Nennungen</a:t>
                      </a:r>
                      <a:endParaRPr lang="de-DE" sz="1100" b="1"/>
                    </a:p>
                  </a:txBody>
                  <a:tcPr marL="41441" marR="41441" marT="20721" marB="20721" anchor="ctr"/>
                </a:tc>
                <a:tc>
                  <a:txBody>
                    <a:bodyPr/>
                    <a:lstStyle/>
                    <a:p>
                      <a:r>
                        <a:rPr lang="de-DE" sz="1100" dirty="0"/>
                        <a:t>Unterthemen (Stichworte)</a:t>
                      </a:r>
                      <a:endParaRPr lang="de-DE" sz="1100" b="1" dirty="0"/>
                    </a:p>
                  </a:txBody>
                  <a:tcPr marL="41441" marR="41441" marT="20721" marB="20721" anchor="ctr"/>
                </a:tc>
                <a:tc>
                  <a:txBody>
                    <a:bodyPr/>
                    <a:lstStyle/>
                    <a:p>
                      <a:r>
                        <a:rPr lang="de-DE" sz="1100" dirty="0"/>
                        <a:t>Zitat aus Kommentaren</a:t>
                      </a:r>
                      <a:endParaRPr lang="de-DE" sz="1100" b="1" dirty="0"/>
                    </a:p>
                  </a:txBody>
                  <a:tcPr marL="41441" marR="41441" marT="20721" marB="20721" anchor="ctr"/>
                </a:tc>
                <a:extLst>
                  <a:ext uri="{0D108BD9-81ED-4DB2-BD59-A6C34878D82A}">
                    <a16:rowId xmlns:a16="http://schemas.microsoft.com/office/drawing/2014/main" val="2352881272"/>
                  </a:ext>
                </a:extLst>
              </a:tr>
              <a:tr h="1061525">
                <a:tc>
                  <a:txBody>
                    <a:bodyPr/>
                    <a:lstStyle/>
                    <a:p>
                      <a:r>
                        <a:rPr lang="de-DE" sz="1100" b="0" dirty="0"/>
                        <a:t>Hitze &amp; Überwärmung</a:t>
                      </a:r>
                    </a:p>
                  </a:txBody>
                  <a:tcPr marL="41441" marR="41441" marT="20721" marB="20721" anchor="ctr"/>
                </a:tc>
                <a:tc>
                  <a:txBody>
                    <a:bodyPr/>
                    <a:lstStyle/>
                    <a:p>
                      <a:r>
                        <a:rPr lang="de-DE" sz="1100" dirty="0"/>
                        <a:t>120</a:t>
                      </a:r>
                    </a:p>
                  </a:txBody>
                  <a:tcPr marL="41441" marR="41441" marT="20721" marB="20721" anchor="ctr"/>
                </a:tc>
                <a:tc>
                  <a:txBody>
                    <a:bodyPr/>
                    <a:lstStyle/>
                    <a:p>
                      <a:pPr marL="171450" indent="-171450">
                        <a:buFont typeface="Arial" panose="020B0604020202020204" pitchFamily="34" charset="0"/>
                        <a:buChar char="•"/>
                      </a:pPr>
                      <a:r>
                        <a:rPr lang="de-DE" sz="1100" dirty="0"/>
                        <a:t>Hitzeinseln in Städten (Andernach, Mendig, St. Sebastian) </a:t>
                      </a:r>
                    </a:p>
                    <a:p>
                      <a:pPr marL="171450" indent="-171450">
                        <a:buFont typeface="Arial" panose="020B0604020202020204" pitchFamily="34" charset="0"/>
                        <a:buChar char="•"/>
                      </a:pPr>
                      <a:r>
                        <a:rPr lang="de-DE" sz="1100" dirty="0"/>
                        <a:t>Kessellagen, fehlende Luftzirkulation </a:t>
                      </a:r>
                    </a:p>
                    <a:p>
                      <a:pPr marL="171450" indent="-171450">
                        <a:buFont typeface="Arial" panose="020B0604020202020204" pitchFamily="34" charset="0"/>
                        <a:buChar char="•"/>
                      </a:pPr>
                      <a:r>
                        <a:rPr lang="de-DE" sz="1100" dirty="0"/>
                        <a:t>Versiegelte Neubaugebiete ohne Begrünung</a:t>
                      </a:r>
                    </a:p>
                  </a:txBody>
                  <a:tcPr marL="41441" marR="41441" marT="20721" marB="20721"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a:solidFill>
                            <a:schemeClr val="tx1"/>
                          </a:solidFill>
                          <a:effectLst/>
                          <a:latin typeface="+mn-lt"/>
                          <a:ea typeface="+mn-ea"/>
                          <a:cs typeface="+mn-cs"/>
                        </a:rPr>
                        <a:t>„Andernach ist eine mittelgroße Stadt im Kreis und hat deswegen eine hohe Versiegelung. Daher ist die Hitze hier höher als auf dem Land. Außerdem liegt Andernach im Neuwieder Becken was gefühlt auch die Hitze erhöht.“</a:t>
                      </a:r>
                    </a:p>
                  </a:txBody>
                  <a:tcPr marL="41441" marR="41441" marT="20721" marB="20721" anchor="ctr"/>
                </a:tc>
                <a:extLst>
                  <a:ext uri="{0D108BD9-81ED-4DB2-BD59-A6C34878D82A}">
                    <a16:rowId xmlns:a16="http://schemas.microsoft.com/office/drawing/2014/main" val="1563519453"/>
                  </a:ext>
                </a:extLst>
              </a:tr>
              <a:tr h="1479232">
                <a:tc>
                  <a:txBody>
                    <a:bodyPr/>
                    <a:lstStyle/>
                    <a:p>
                      <a:r>
                        <a:rPr lang="de-DE" sz="1100" b="0" dirty="0"/>
                        <a:t>Fehlende Begrünung &amp; Verschattung</a:t>
                      </a:r>
                    </a:p>
                  </a:txBody>
                  <a:tcPr marL="41441" marR="41441" marT="20721" marB="20721" anchor="ctr"/>
                </a:tc>
                <a:tc>
                  <a:txBody>
                    <a:bodyPr/>
                    <a:lstStyle/>
                    <a:p>
                      <a:r>
                        <a:rPr lang="de-DE" sz="1100" dirty="0"/>
                        <a:t>70</a:t>
                      </a:r>
                    </a:p>
                  </a:txBody>
                  <a:tcPr marL="41441" marR="41441" marT="20721" marB="20721" anchor="ctr"/>
                </a:tc>
                <a:tc>
                  <a:txBody>
                    <a:bodyPr/>
                    <a:lstStyle/>
                    <a:p>
                      <a:pPr marL="171450" indent="-171450">
                        <a:buFont typeface="Arial" panose="020B0604020202020204" pitchFamily="34" charset="0"/>
                        <a:buChar char="•"/>
                      </a:pPr>
                      <a:r>
                        <a:rPr lang="de-DE" sz="1100" dirty="0"/>
                        <a:t>Kaum Straßenbäume oder deren Pflege </a:t>
                      </a:r>
                    </a:p>
                    <a:p>
                      <a:pPr marL="171450" indent="-171450">
                        <a:buFont typeface="Arial" panose="020B0604020202020204" pitchFamily="34" charset="0"/>
                        <a:buChar char="•"/>
                      </a:pPr>
                      <a:r>
                        <a:rPr lang="de-DE" sz="1100" dirty="0"/>
                        <a:t>Fehlende Beschattung auf Spielplätzen, Schulhöfen, Marktplätzen</a:t>
                      </a:r>
                    </a:p>
                  </a:txBody>
                  <a:tcPr marL="41441" marR="41441" marT="20721" marB="20721" anchor="ctr"/>
                </a:tc>
                <a:tc>
                  <a:txBody>
                    <a:bodyPr/>
                    <a:lstStyle/>
                    <a:p>
                      <a:endParaRPr lang="de-DE" sz="1100" i="1" dirty="0"/>
                    </a:p>
                    <a:p>
                      <a:r>
                        <a:rPr lang="de-DE" sz="1100" i="1" dirty="0"/>
                        <a:t>„Die Straßenbäume benötigen zunehmend menschliche Hilfe bei der Erhaltung und Pflege. </a:t>
                      </a:r>
                    </a:p>
                    <a:p>
                      <a:r>
                        <a:rPr lang="de-DE" sz="1100" i="1" dirty="0"/>
                        <a:t>Der Schulhof ist durch die Gebäude und Betonplatten extrem von Hitze betroffen, sodass bei Sonnenschein es fast unmöglich ist  ,dort zu spielen und sich aufzuhalten. Schatten gibt's fast gar nicht.“</a:t>
                      </a:r>
                    </a:p>
                  </a:txBody>
                  <a:tcPr marL="41441" marR="41441" marT="20721" marB="20721" anchor="ctr"/>
                </a:tc>
                <a:extLst>
                  <a:ext uri="{0D108BD9-81ED-4DB2-BD59-A6C34878D82A}">
                    <a16:rowId xmlns:a16="http://schemas.microsoft.com/office/drawing/2014/main" val="1047051683"/>
                  </a:ext>
                </a:extLst>
              </a:tr>
              <a:tr h="898819">
                <a:tc>
                  <a:txBody>
                    <a:bodyPr/>
                    <a:lstStyle/>
                    <a:p>
                      <a:r>
                        <a:rPr lang="de-DE" sz="1100" b="0" dirty="0"/>
                        <a:t>Trockenheit &amp; Dürre</a:t>
                      </a:r>
                    </a:p>
                  </a:txBody>
                  <a:tcPr marL="41441" marR="41441" marT="20721" marB="20721" anchor="ctr"/>
                </a:tc>
                <a:tc>
                  <a:txBody>
                    <a:bodyPr/>
                    <a:lstStyle/>
                    <a:p>
                      <a:r>
                        <a:rPr lang="de-DE" sz="1100" dirty="0"/>
                        <a:t>20</a:t>
                      </a:r>
                    </a:p>
                  </a:txBody>
                  <a:tcPr marL="41441" marR="41441" marT="20721" marB="20721" anchor="ctr"/>
                </a:tc>
                <a:tc>
                  <a:txBody>
                    <a:bodyPr/>
                    <a:lstStyle/>
                    <a:p>
                      <a:pPr marL="171450" indent="-171450">
                        <a:buFont typeface="Arial" panose="020B0604020202020204" pitchFamily="34" charset="0"/>
                        <a:buChar char="•"/>
                      </a:pPr>
                      <a:r>
                        <a:rPr lang="de-DE" sz="1100" dirty="0"/>
                        <a:t>Dürreschäden an Bäumen, Waldsterben </a:t>
                      </a:r>
                    </a:p>
                    <a:p>
                      <a:pPr marL="171450" indent="-171450">
                        <a:buFont typeface="Arial" panose="020B0604020202020204" pitchFamily="34" charset="0"/>
                        <a:buChar char="•"/>
                      </a:pPr>
                      <a:r>
                        <a:rPr lang="de-DE" sz="1100" dirty="0"/>
                        <a:t>Wasserstress in Landwirtschaft </a:t>
                      </a:r>
                    </a:p>
                    <a:p>
                      <a:pPr marL="171450" indent="-171450">
                        <a:buFont typeface="Arial" panose="020B0604020202020204" pitchFamily="34" charset="0"/>
                        <a:buChar char="•"/>
                      </a:pPr>
                      <a:r>
                        <a:rPr lang="de-DE" sz="1100" dirty="0"/>
                        <a:t>Sinkende Wasserstände im Rhein</a:t>
                      </a:r>
                    </a:p>
                  </a:txBody>
                  <a:tcPr marL="41441" marR="41441" marT="20721" marB="20721" anchor="ctr"/>
                </a:tc>
                <a:tc>
                  <a:txBody>
                    <a:bodyPr/>
                    <a:lstStyle/>
                    <a:p>
                      <a:r>
                        <a:rPr lang="de-DE" sz="1100" i="1" dirty="0"/>
                        <a:t>„Rund um </a:t>
                      </a:r>
                      <a:r>
                        <a:rPr lang="de-DE" sz="1100" i="1" dirty="0" err="1"/>
                        <a:t>Ettringen</a:t>
                      </a:r>
                      <a:r>
                        <a:rPr lang="de-DE" sz="1100" i="1" dirty="0"/>
                        <a:t> ist aufgrund anhaltender Dürre und Hitze die Landwirtschaft betroffen: Pflanzen wachsen langsamer, Erträge fallen geringer aus. Erosion des Bodens ist an landwirtschaftlich genutzten Flächen am Hochsimmer zu beobachten.“</a:t>
                      </a:r>
                    </a:p>
                  </a:txBody>
                  <a:tcPr marL="41441" marR="41441" marT="20721" marB="20721" anchor="ctr"/>
                </a:tc>
                <a:extLst>
                  <a:ext uri="{0D108BD9-81ED-4DB2-BD59-A6C34878D82A}">
                    <a16:rowId xmlns:a16="http://schemas.microsoft.com/office/drawing/2014/main" val="4221290547"/>
                  </a:ext>
                </a:extLst>
              </a:tr>
              <a:tr h="764118">
                <a:tc>
                  <a:txBody>
                    <a:bodyPr/>
                    <a:lstStyle/>
                    <a:p>
                      <a:r>
                        <a:rPr lang="de-DE" sz="1100" b="0" dirty="0"/>
                        <a:t>Wenig Wind / stehende Luft</a:t>
                      </a:r>
                    </a:p>
                  </a:txBody>
                  <a:tcPr marL="41441" marR="41441" marT="20721" marB="20721" anchor="ctr"/>
                </a:tc>
                <a:tc>
                  <a:txBody>
                    <a:bodyPr/>
                    <a:lstStyle/>
                    <a:p>
                      <a:r>
                        <a:rPr lang="de-DE" sz="1100" dirty="0"/>
                        <a:t>15</a:t>
                      </a:r>
                    </a:p>
                  </a:txBody>
                  <a:tcPr marL="41441" marR="41441" marT="20721" marB="20721" anchor="ctr"/>
                </a:tc>
                <a:tc>
                  <a:txBody>
                    <a:bodyPr/>
                    <a:lstStyle/>
                    <a:p>
                      <a:pPr marL="171450" indent="-171450">
                        <a:buFont typeface="Arial" panose="020B0604020202020204" pitchFamily="34" charset="0"/>
                        <a:buChar char="•"/>
                      </a:pPr>
                      <a:r>
                        <a:rPr lang="de-DE" sz="1100" dirty="0"/>
                        <a:t>besonders im Neuwieder Becken, Talkessellage,</a:t>
                      </a:r>
                    </a:p>
                    <a:p>
                      <a:pPr marL="171450" indent="-171450">
                        <a:buFont typeface="Arial" panose="020B0604020202020204" pitchFamily="34" charset="0"/>
                        <a:buChar char="•"/>
                      </a:pPr>
                      <a:r>
                        <a:rPr lang="de-DE" sz="1100" dirty="0"/>
                        <a:t>Mosel- &amp; Rheintal</a:t>
                      </a:r>
                    </a:p>
                    <a:p>
                      <a:pPr marL="171450" indent="-171450">
                        <a:buFont typeface="Arial" panose="020B0604020202020204" pitchFamily="34" charset="0"/>
                        <a:buChar char="•"/>
                      </a:pPr>
                      <a:r>
                        <a:rPr lang="de-DE" sz="1100" dirty="0"/>
                        <a:t>kaum Luftaustausch</a:t>
                      </a:r>
                    </a:p>
                  </a:txBody>
                  <a:tcPr marL="41441" marR="41441" marT="20721" marB="20721" anchor="ctr"/>
                </a:tc>
                <a:tc>
                  <a:txBody>
                    <a:bodyPr/>
                    <a:lstStyle/>
                    <a:p>
                      <a:r>
                        <a:rPr lang="de-DE" sz="1100" i="1" dirty="0"/>
                        <a:t>„In </a:t>
                      </a:r>
                      <a:r>
                        <a:rPr lang="de-DE" sz="1100" i="1" dirty="0" err="1"/>
                        <a:t>Trimbs</a:t>
                      </a:r>
                      <a:r>
                        <a:rPr lang="de-DE" sz="1100" i="1" dirty="0"/>
                        <a:t> steht im Sommer die Luft. Dadurch dass es im Tal liegt geht so gut wie nie Wind. Daher ist es im Sommer oft unerträglich heiß.“</a:t>
                      </a:r>
                    </a:p>
                  </a:txBody>
                  <a:tcPr marL="41441" marR="41441" marT="20721" marB="20721" anchor="ctr"/>
                </a:tc>
                <a:extLst>
                  <a:ext uri="{0D108BD9-81ED-4DB2-BD59-A6C34878D82A}">
                    <a16:rowId xmlns:a16="http://schemas.microsoft.com/office/drawing/2014/main" val="3745557560"/>
                  </a:ext>
                </a:extLst>
              </a:tr>
              <a:tr h="845469">
                <a:tc>
                  <a:txBody>
                    <a:bodyPr/>
                    <a:lstStyle/>
                    <a:p>
                      <a:r>
                        <a:rPr lang="de-DE" sz="1100" b="0" dirty="0"/>
                        <a:t>Gesundheitsprobleme durch Hitze </a:t>
                      </a:r>
                    </a:p>
                  </a:txBody>
                  <a:tcPr marL="41441" marR="41441" marT="20721" marB="20721" anchor="ctr"/>
                </a:tc>
                <a:tc>
                  <a:txBody>
                    <a:bodyPr/>
                    <a:lstStyle/>
                    <a:p>
                      <a:r>
                        <a:rPr lang="de-DE" sz="1100"/>
                        <a:t>10</a:t>
                      </a:r>
                    </a:p>
                  </a:txBody>
                  <a:tcPr marL="41441" marR="41441" marT="20721" marB="20721" anchor="ctr"/>
                </a:tc>
                <a:tc>
                  <a:txBody>
                    <a:bodyPr/>
                    <a:lstStyle/>
                    <a:p>
                      <a:pPr marL="171450" indent="-171450">
                        <a:buFont typeface="Arial" panose="020B0604020202020204" pitchFamily="34" charset="0"/>
                        <a:buChar char="•"/>
                      </a:pPr>
                      <a:r>
                        <a:rPr lang="de-DE" sz="1100" dirty="0"/>
                        <a:t>Hitzeschäden</a:t>
                      </a:r>
                    </a:p>
                    <a:p>
                      <a:pPr marL="171450" indent="-171450">
                        <a:buFont typeface="Arial" panose="020B0604020202020204" pitchFamily="34" charset="0"/>
                        <a:buChar char="•"/>
                      </a:pPr>
                      <a:r>
                        <a:rPr lang="de-DE" sz="1100" dirty="0"/>
                        <a:t>Kreislaufprobleme</a:t>
                      </a:r>
                    </a:p>
                    <a:p>
                      <a:pPr marL="171450" indent="-171450">
                        <a:buFont typeface="Arial" panose="020B0604020202020204" pitchFamily="34" charset="0"/>
                        <a:buChar char="•"/>
                      </a:pPr>
                      <a:r>
                        <a:rPr lang="de-DE" sz="1100" dirty="0"/>
                        <a:t>ältere Menschen besonders betroffen</a:t>
                      </a:r>
                    </a:p>
                  </a:txBody>
                  <a:tcPr marL="41441" marR="41441" marT="20721" marB="20721" anchor="ctr"/>
                </a:tc>
                <a:tc>
                  <a:txBody>
                    <a:bodyPr/>
                    <a:lstStyle/>
                    <a:p>
                      <a:r>
                        <a:rPr lang="de-DE" sz="1100" i="1" dirty="0"/>
                        <a:t>„In der Stadt ist es besonders heiß. Das beeinträchtigt das Leben besonders älterer Menschen.“</a:t>
                      </a:r>
                    </a:p>
                  </a:txBody>
                  <a:tcPr marL="41441" marR="41441" marT="20721" marB="20721" anchor="ctr"/>
                </a:tc>
                <a:extLst>
                  <a:ext uri="{0D108BD9-81ED-4DB2-BD59-A6C34878D82A}">
                    <a16:rowId xmlns:a16="http://schemas.microsoft.com/office/drawing/2014/main" val="2361597895"/>
                  </a:ext>
                </a:extLst>
              </a:tr>
              <a:tr h="677411">
                <a:tc>
                  <a:txBody>
                    <a:bodyPr/>
                    <a:lstStyle/>
                    <a:p>
                      <a:r>
                        <a:rPr lang="de-DE" sz="1100" b="0" dirty="0"/>
                        <a:t>Industrie- und Gewerbegebiete</a:t>
                      </a:r>
                    </a:p>
                  </a:txBody>
                  <a:tcPr marL="41441" marR="41441" marT="20721" marB="20721" anchor="ctr"/>
                </a:tc>
                <a:tc>
                  <a:txBody>
                    <a:bodyPr/>
                    <a:lstStyle/>
                    <a:p>
                      <a:r>
                        <a:rPr lang="de-DE" sz="1100" dirty="0"/>
                        <a:t>15</a:t>
                      </a:r>
                    </a:p>
                  </a:txBody>
                  <a:tcPr marL="41441" marR="41441" marT="20721" marB="20721" anchor="ctr"/>
                </a:tc>
                <a:tc>
                  <a:txBody>
                    <a:bodyPr/>
                    <a:lstStyle/>
                    <a:p>
                      <a:pPr marL="171450" indent="-171450">
                        <a:buFont typeface="Arial" panose="020B0604020202020204" pitchFamily="34" charset="0"/>
                        <a:buChar char="•"/>
                      </a:pPr>
                      <a:r>
                        <a:rPr lang="de-DE" sz="1100" dirty="0"/>
                        <a:t>starke Aufheizung durch Beton, Hallen, wenig Grün (Mühlheim-Kärlich…)</a:t>
                      </a:r>
                    </a:p>
                  </a:txBody>
                  <a:tcPr marL="41441" marR="41441" marT="20721" marB="20721"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a:solidFill>
                            <a:schemeClr val="tx1"/>
                          </a:solidFill>
                          <a:effectLst/>
                          <a:latin typeface="+mn-lt"/>
                          <a:ea typeface="+mn-ea"/>
                          <a:cs typeface="+mn-cs"/>
                        </a:rPr>
                        <a:t>„Mülheim-Kärlich Einkaufspark: Während hoher Temperaturen zusätzlich noch viele Autos auf den Straßen und Parkplätzen und dadurch weitere Luftverschlechterung und Hitzehotspots durch Reflexion der Sonne.“</a:t>
                      </a:r>
                      <a:endParaRPr lang="de-DE" sz="800" i="1" dirty="0"/>
                    </a:p>
                  </a:txBody>
                  <a:tcPr marL="41441" marR="41441" marT="20721" marB="20721" anchor="ctr"/>
                </a:tc>
                <a:extLst>
                  <a:ext uri="{0D108BD9-81ED-4DB2-BD59-A6C34878D82A}">
                    <a16:rowId xmlns:a16="http://schemas.microsoft.com/office/drawing/2014/main" val="2302567050"/>
                  </a:ext>
                </a:extLst>
              </a:tr>
            </a:tbl>
          </a:graphicData>
        </a:graphic>
      </p:graphicFrame>
    </p:spTree>
    <p:extLst>
      <p:ext uri="{BB962C8B-B14F-4D97-AF65-F5344CB8AC3E}">
        <p14:creationId xmlns:p14="http://schemas.microsoft.com/office/powerpoint/2010/main" val="4098083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EA5B01-99C9-CF90-CE80-8A582870867C}"/>
              </a:ext>
            </a:extLst>
          </p:cNvPr>
          <p:cNvSpPr>
            <a:spLocks noGrp="1"/>
          </p:cNvSpPr>
          <p:nvPr>
            <p:ph type="title"/>
          </p:nvPr>
        </p:nvSpPr>
        <p:spPr>
          <a:xfrm>
            <a:off x="293541" y="10745"/>
            <a:ext cx="11604917" cy="1172500"/>
          </a:xfrm>
        </p:spPr>
        <p:txBody>
          <a:bodyPr>
            <a:normAutofit fontScale="90000"/>
          </a:bodyPr>
          <a:lstStyle/>
          <a:p>
            <a:pPr algn="ctr"/>
            <a:r>
              <a:rPr lang="de-DE" sz="2700" dirty="0">
                <a:solidFill>
                  <a:srgbClr val="0C385D"/>
                </a:solidFill>
              </a:rPr>
              <a:t>Kommentare nach Kommunen: Welche Orte sind im Landkreis besonders von Hitze betroffen?</a:t>
            </a:r>
            <a:br>
              <a:rPr lang="de-DE" dirty="0"/>
            </a:br>
            <a:endParaRPr lang="de-DE" dirty="0">
              <a:solidFill>
                <a:srgbClr val="002E55"/>
              </a:solidFill>
            </a:endParaRPr>
          </a:p>
        </p:txBody>
      </p:sp>
      <p:pic>
        <p:nvPicPr>
          <p:cNvPr id="9" name="Inhaltsplatzhalter 8" descr="Ein Bild, das Text, Grafiken, Grafikdesign, Schrift enthält.&#10;&#10;Automatisch generierte Beschreibung">
            <a:extLst>
              <a:ext uri="{FF2B5EF4-FFF2-40B4-BE49-F238E27FC236}">
                <a16:creationId xmlns:a16="http://schemas.microsoft.com/office/drawing/2014/main" id="{F426DB4B-D1F6-776F-1BB1-B9674462AEF6}"/>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11198202" y="0"/>
            <a:ext cx="993797" cy="1116531"/>
          </a:xfrm>
        </p:spPr>
      </p:pic>
      <p:sp>
        <p:nvSpPr>
          <p:cNvPr id="10" name="Inhaltsplatzhalter 2">
            <a:extLst>
              <a:ext uri="{FF2B5EF4-FFF2-40B4-BE49-F238E27FC236}">
                <a16:creationId xmlns:a16="http://schemas.microsoft.com/office/drawing/2014/main" id="{10EBD96A-9143-9ABC-0969-21B0DAC52CA3}"/>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solidFill>
                <a:srgbClr val="002E55"/>
              </a:solidFill>
            </a:endParaRPr>
          </a:p>
          <a:p>
            <a:endParaRPr lang="de-DE" dirty="0">
              <a:solidFill>
                <a:srgbClr val="002E55"/>
              </a:solidFill>
            </a:endParaRPr>
          </a:p>
          <a:p>
            <a:endParaRPr lang="de-DE" dirty="0">
              <a:solidFill>
                <a:srgbClr val="002E55"/>
              </a:solidFill>
            </a:endParaRPr>
          </a:p>
          <a:p>
            <a:endParaRPr lang="de-DE" dirty="0">
              <a:solidFill>
                <a:srgbClr val="002E55"/>
              </a:solidFill>
            </a:endParaRPr>
          </a:p>
          <a:p>
            <a:pPr marL="0" indent="0">
              <a:buNone/>
            </a:pPr>
            <a:endParaRPr lang="de-DE" dirty="0">
              <a:solidFill>
                <a:srgbClr val="002E55"/>
              </a:solidFill>
            </a:endParaRPr>
          </a:p>
        </p:txBody>
      </p:sp>
      <p:sp>
        <p:nvSpPr>
          <p:cNvPr id="12" name="Rechteck 7">
            <a:extLst>
              <a:ext uri="{FF2B5EF4-FFF2-40B4-BE49-F238E27FC236}">
                <a16:creationId xmlns:a16="http://schemas.microsoft.com/office/drawing/2014/main" id="{61E88688-D633-4F74-4A08-169FDCCE2AC4}"/>
              </a:ext>
            </a:extLst>
          </p:cNvPr>
          <p:cNvSpPr/>
          <p:nvPr/>
        </p:nvSpPr>
        <p:spPr>
          <a:xfrm>
            <a:off x="0" y="6356350"/>
            <a:ext cx="12220281" cy="526833"/>
          </a:xfrm>
          <a:custGeom>
            <a:avLst/>
            <a:gdLst>
              <a:gd name="connsiteX0" fmla="*/ 0 w 12192001"/>
              <a:gd name="connsiteY0" fmla="*/ 0 h 325971"/>
              <a:gd name="connsiteX1" fmla="*/ 12192001 w 12192001"/>
              <a:gd name="connsiteY1" fmla="*/ 0 h 325971"/>
              <a:gd name="connsiteX2" fmla="*/ 12192001 w 12192001"/>
              <a:gd name="connsiteY2" fmla="*/ 325971 h 325971"/>
              <a:gd name="connsiteX3" fmla="*/ 0 w 12192001"/>
              <a:gd name="connsiteY3" fmla="*/ 325971 h 325971"/>
              <a:gd name="connsiteX4" fmla="*/ 0 w 12192001"/>
              <a:gd name="connsiteY4" fmla="*/ 0 h 325971"/>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220281"/>
              <a:gd name="connsiteY0" fmla="*/ 51695 h 519068"/>
              <a:gd name="connsiteX1" fmla="*/ 12220281 w 12220281"/>
              <a:gd name="connsiteY1" fmla="*/ 4561 h 519068"/>
              <a:gd name="connsiteX2" fmla="*/ 12192001 w 12220281"/>
              <a:gd name="connsiteY2" fmla="*/ 519068 h 519068"/>
              <a:gd name="connsiteX3" fmla="*/ 0 w 12220281"/>
              <a:gd name="connsiteY3" fmla="*/ 519068 h 519068"/>
              <a:gd name="connsiteX4" fmla="*/ 0 w 12220281"/>
              <a:gd name="connsiteY4" fmla="*/ 51695 h 519068"/>
              <a:gd name="connsiteX0" fmla="*/ 0 w 12220281"/>
              <a:gd name="connsiteY0" fmla="*/ 59460 h 526833"/>
              <a:gd name="connsiteX1" fmla="*/ 8144760 w 12220281"/>
              <a:gd name="connsiteY1" fmla="*/ 295876 h 526833"/>
              <a:gd name="connsiteX2" fmla="*/ 12220281 w 12220281"/>
              <a:gd name="connsiteY2" fmla="*/ 12326 h 526833"/>
              <a:gd name="connsiteX3" fmla="*/ 12192001 w 12220281"/>
              <a:gd name="connsiteY3" fmla="*/ 526833 h 526833"/>
              <a:gd name="connsiteX4" fmla="*/ 0 w 12220281"/>
              <a:gd name="connsiteY4" fmla="*/ 526833 h 526833"/>
              <a:gd name="connsiteX5" fmla="*/ 0 w 12220281"/>
              <a:gd name="connsiteY5" fmla="*/ 59460 h 52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20281" h="526833">
                <a:moveTo>
                  <a:pt x="0" y="59460"/>
                </a:moveTo>
                <a:cubicBezTo>
                  <a:pt x="1357460" y="-23025"/>
                  <a:pt x="6108047" y="303732"/>
                  <a:pt x="8144760" y="295876"/>
                </a:cubicBezTo>
                <a:cubicBezTo>
                  <a:pt x="10181473" y="288020"/>
                  <a:pt x="11545741" y="-70158"/>
                  <a:pt x="12220281" y="12326"/>
                </a:cubicBezTo>
                <a:lnTo>
                  <a:pt x="12192001" y="526833"/>
                </a:lnTo>
                <a:lnTo>
                  <a:pt x="0" y="526833"/>
                </a:lnTo>
                <a:lnTo>
                  <a:pt x="0" y="59460"/>
                </a:lnTo>
                <a:close/>
              </a:path>
            </a:pathLst>
          </a:custGeom>
          <a:solidFill>
            <a:srgbClr val="10B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liennummernplatzhalter 3">
            <a:extLst>
              <a:ext uri="{FF2B5EF4-FFF2-40B4-BE49-F238E27FC236}">
                <a16:creationId xmlns:a16="http://schemas.microsoft.com/office/drawing/2014/main" id="{5E11651D-5DF1-7E8D-8FB0-C7A8E37FFE35}"/>
              </a:ext>
            </a:extLst>
          </p:cNvPr>
          <p:cNvSpPr>
            <a:spLocks noGrp="1"/>
          </p:cNvSpPr>
          <p:nvPr>
            <p:ph type="sldNum" sz="quarter" idx="12"/>
          </p:nvPr>
        </p:nvSpPr>
        <p:spPr>
          <a:xfrm>
            <a:off x="11231249" y="6384631"/>
            <a:ext cx="542826" cy="365125"/>
          </a:xfrm>
        </p:spPr>
        <p:txBody>
          <a:bodyPr/>
          <a:lstStyle/>
          <a:p>
            <a:fld id="{C2405744-A29E-4934-8C45-CBA599106AB2}" type="slidenum">
              <a:rPr lang="de-DE" smtClean="0">
                <a:solidFill>
                  <a:schemeClr val="bg1"/>
                </a:solidFill>
              </a:rPr>
              <a:t>24</a:t>
            </a:fld>
            <a:endParaRPr lang="de-DE">
              <a:solidFill>
                <a:schemeClr val="bg1"/>
              </a:solidFill>
            </a:endParaRPr>
          </a:p>
        </p:txBody>
      </p:sp>
      <p:sp>
        <p:nvSpPr>
          <p:cNvPr id="6" name="Sehne 5">
            <a:extLst>
              <a:ext uri="{FF2B5EF4-FFF2-40B4-BE49-F238E27FC236}">
                <a16:creationId xmlns:a16="http://schemas.microsoft.com/office/drawing/2014/main" id="{92AC079B-0B1A-229D-3F82-1ED3220EAB75}"/>
              </a:ext>
            </a:extLst>
          </p:cNvPr>
          <p:cNvSpPr/>
          <p:nvPr/>
        </p:nvSpPr>
        <p:spPr>
          <a:xfrm rot="6586289">
            <a:off x="50912" y="6476590"/>
            <a:ext cx="416069" cy="619734"/>
          </a:xfrm>
          <a:prstGeom prst="chord">
            <a:avLst/>
          </a:prstGeom>
          <a:solidFill>
            <a:srgbClr val="85BC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Sehne 4">
            <a:extLst>
              <a:ext uri="{FF2B5EF4-FFF2-40B4-BE49-F238E27FC236}">
                <a16:creationId xmlns:a16="http://schemas.microsoft.com/office/drawing/2014/main" id="{962B2013-8BF4-975E-05D7-D0F44318A5A2}"/>
              </a:ext>
            </a:extLst>
          </p:cNvPr>
          <p:cNvSpPr/>
          <p:nvPr/>
        </p:nvSpPr>
        <p:spPr>
          <a:xfrm rot="13630274">
            <a:off x="-182014" y="6179041"/>
            <a:ext cx="345172" cy="919158"/>
          </a:xfrm>
          <a:prstGeom prst="chord">
            <a:avLst>
              <a:gd name="adj1" fmla="val 2700000"/>
              <a:gd name="adj2" fmla="val 13550198"/>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3" name="Tabelle 2">
            <a:extLst>
              <a:ext uri="{FF2B5EF4-FFF2-40B4-BE49-F238E27FC236}">
                <a16:creationId xmlns:a16="http://schemas.microsoft.com/office/drawing/2014/main" id="{7349F1BB-2803-42F3-9177-1E7E30FF5E15}"/>
              </a:ext>
            </a:extLst>
          </p:cNvPr>
          <p:cNvGraphicFramePr>
            <a:graphicFrameLocks noGrp="1"/>
          </p:cNvGraphicFramePr>
          <p:nvPr>
            <p:extLst>
              <p:ext uri="{D42A27DB-BD31-4B8C-83A1-F6EECF244321}">
                <p14:modId xmlns:p14="http://schemas.microsoft.com/office/powerpoint/2010/main" val="2874347458"/>
              </p:ext>
            </p:extLst>
          </p:nvPr>
        </p:nvGraphicFramePr>
        <p:xfrm>
          <a:off x="293541" y="661324"/>
          <a:ext cx="11480534" cy="6253336"/>
        </p:xfrm>
        <a:graphic>
          <a:graphicData uri="http://schemas.openxmlformats.org/drawingml/2006/table">
            <a:tbl>
              <a:tblPr>
                <a:tableStyleId>{616DA210-FB5B-4158-B5E0-FEB733F419BA}</a:tableStyleId>
              </a:tblPr>
              <a:tblGrid>
                <a:gridCol w="1314242">
                  <a:extLst>
                    <a:ext uri="{9D8B030D-6E8A-4147-A177-3AD203B41FA5}">
                      <a16:colId xmlns:a16="http://schemas.microsoft.com/office/drawing/2014/main" val="2795307188"/>
                    </a:ext>
                  </a:extLst>
                </a:gridCol>
                <a:gridCol w="10166292">
                  <a:extLst>
                    <a:ext uri="{9D8B030D-6E8A-4147-A177-3AD203B41FA5}">
                      <a16:colId xmlns:a16="http://schemas.microsoft.com/office/drawing/2014/main" val="4244248867"/>
                    </a:ext>
                  </a:extLst>
                </a:gridCol>
              </a:tblGrid>
              <a:tr h="204112">
                <a:tc>
                  <a:txBody>
                    <a:bodyPr/>
                    <a:lstStyle/>
                    <a:p>
                      <a:r>
                        <a:rPr lang="de-DE" sz="1100" b="1" dirty="0"/>
                        <a:t>VG/Stadt</a:t>
                      </a:r>
                    </a:p>
                  </a:txBody>
                  <a:tcPr marL="40290" marR="40290" marT="20145" marB="20145" anchor="ctr"/>
                </a:tc>
                <a:tc>
                  <a:txBody>
                    <a:bodyPr/>
                    <a:lstStyle/>
                    <a:p>
                      <a:r>
                        <a:rPr lang="de-DE" sz="1100" b="1" dirty="0"/>
                        <a:t>Zitate</a:t>
                      </a:r>
                    </a:p>
                  </a:txBody>
                  <a:tcPr marL="40290" marR="40290" marT="20145" marB="20145" anchor="ctr"/>
                </a:tc>
                <a:extLst>
                  <a:ext uri="{0D108BD9-81ED-4DB2-BD59-A6C34878D82A}">
                    <a16:rowId xmlns:a16="http://schemas.microsoft.com/office/drawing/2014/main" val="1804163403"/>
                  </a:ext>
                </a:extLst>
              </a:tr>
              <a:tr h="1018316">
                <a:tc>
                  <a:txBody>
                    <a:bodyPr/>
                    <a:lstStyle/>
                    <a:p>
                      <a:r>
                        <a:rPr lang="de-DE" sz="1100" dirty="0"/>
                        <a:t>Maifeld</a:t>
                      </a:r>
                    </a:p>
                  </a:txBody>
                  <a:tcPr marL="40290" marR="40290" marT="20145" marB="20145" anchor="ctr"/>
                </a:tc>
                <a:tc>
                  <a:txBody>
                    <a:bodyPr/>
                    <a:lstStyle/>
                    <a:p>
                      <a:r>
                        <a:rPr lang="de-DE" sz="1100" i="1" kern="1200" dirty="0">
                          <a:solidFill>
                            <a:schemeClr val="tx1"/>
                          </a:solidFill>
                          <a:effectLst/>
                          <a:latin typeface="+mn-lt"/>
                          <a:ea typeface="+mn-ea"/>
                          <a:cs typeface="+mn-cs"/>
                        </a:rPr>
                        <a:t>„</a:t>
                      </a:r>
                      <a:r>
                        <a:rPr lang="de-DE" sz="1100" i="1" kern="1200" dirty="0" err="1">
                          <a:solidFill>
                            <a:schemeClr val="tx1"/>
                          </a:solidFill>
                          <a:effectLst/>
                          <a:latin typeface="+mn-lt"/>
                          <a:ea typeface="+mn-ea"/>
                          <a:cs typeface="+mn-cs"/>
                        </a:rPr>
                        <a:t>Platteauebenen</a:t>
                      </a:r>
                      <a:r>
                        <a:rPr lang="de-DE" sz="1100" i="1" kern="1200" dirty="0">
                          <a:solidFill>
                            <a:schemeClr val="tx1"/>
                          </a:solidFill>
                          <a:effectLst/>
                          <a:latin typeface="+mn-lt"/>
                          <a:ea typeface="+mn-ea"/>
                          <a:cs typeface="+mn-cs"/>
                        </a:rPr>
                        <a:t> ohne Bäume heizen  schnell auf. Bsp. Maifeld.“</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a:solidFill>
                            <a:schemeClr val="tx1"/>
                          </a:solidFill>
                          <a:effectLst/>
                          <a:latin typeface="+mn-lt"/>
                          <a:ea typeface="+mn-ea"/>
                          <a:cs typeface="+mn-cs"/>
                        </a:rPr>
                        <a:t>„Ich find es im ganzen Gebiet des Maifeldes immer besonders schlimm im Hochsommer, hier gibt es ja kaum Bäume auf den Feldern.“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a:solidFill>
                            <a:schemeClr val="tx1"/>
                          </a:solidFill>
                          <a:effectLst/>
                          <a:latin typeface="+mn-lt"/>
                          <a:ea typeface="+mn-ea"/>
                          <a:cs typeface="+mn-cs"/>
                        </a:rPr>
                        <a:t>„Ochtendung - mein Zuhause. Da ist es heiß im Sommer und gefühlt jedes Jahr etwas heißer.“</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a:solidFill>
                            <a:schemeClr val="tx1"/>
                          </a:solidFill>
                          <a:effectLst/>
                          <a:latin typeface="+mn-lt"/>
                          <a:ea typeface="+mn-ea"/>
                          <a:cs typeface="+mn-cs"/>
                        </a:rPr>
                        <a:t>„Am Rande des Maifelds. Den ganzen Tag Sonne, kein Schatten.“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a:solidFill>
                            <a:schemeClr val="tx1"/>
                          </a:solidFill>
                          <a:effectLst/>
                          <a:latin typeface="+mn-lt"/>
                          <a:ea typeface="+mn-ea"/>
                          <a:cs typeface="+mn-cs"/>
                        </a:rPr>
                        <a:t>„Die ausgeräumten Höhenlagen des Maifeldes. Der Anteil an bewaldeten Flächen, als auch Hecken beschränkt sich im Wesentlichen auf die Seitenhänge die wenigen Talseiten der Bäche.“</a:t>
                      </a:r>
                    </a:p>
                  </a:txBody>
                  <a:tcPr marL="40290" marR="40290" marT="20145" marB="20145" anchor="ctr"/>
                </a:tc>
                <a:extLst>
                  <a:ext uri="{0D108BD9-81ED-4DB2-BD59-A6C34878D82A}">
                    <a16:rowId xmlns:a16="http://schemas.microsoft.com/office/drawing/2014/main" val="1307119475"/>
                  </a:ext>
                </a:extLst>
              </a:tr>
              <a:tr h="1175482">
                <a:tc>
                  <a:txBody>
                    <a:bodyPr/>
                    <a:lstStyle/>
                    <a:p>
                      <a:r>
                        <a:rPr lang="de-DE" sz="1100" dirty="0"/>
                        <a:t>Stadt Andernach</a:t>
                      </a:r>
                    </a:p>
                  </a:txBody>
                  <a:tcPr marL="40290" marR="40290" marT="20145" marB="20145" anchor="ctr"/>
                </a:tc>
                <a:tc>
                  <a:txBody>
                    <a:bodyPr/>
                    <a:lstStyle/>
                    <a:p>
                      <a:r>
                        <a:rPr lang="de-DE" sz="1100" i="1" kern="1200" dirty="0">
                          <a:solidFill>
                            <a:schemeClr val="tx1"/>
                          </a:solidFill>
                          <a:effectLst/>
                          <a:latin typeface="+mn-lt"/>
                          <a:ea typeface="+mn-ea"/>
                          <a:cs typeface="+mn-cs"/>
                        </a:rPr>
                        <a:t>„Der Andernacher Stadtwald zeigt bereits größere Kalamitätsflächen und kranke Bäume. Dies ist sicher auch eine Folge des Klimawandels.“</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a:solidFill>
                            <a:schemeClr val="tx1"/>
                          </a:solidFill>
                          <a:effectLst/>
                          <a:latin typeface="+mn-lt"/>
                          <a:ea typeface="+mn-ea"/>
                          <a:cs typeface="+mn-cs"/>
                        </a:rPr>
                        <a:t>„Die Andernacher Innenstadt heizt sich im Sommer überdurchschnittlich stark auf. Brunnen, Begrünung, Entsiegelung, Gebäudesanierung etc. sollten hier daher rasch angegangen werden.“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a:solidFill>
                            <a:schemeClr val="tx1"/>
                          </a:solidFill>
                          <a:effectLst/>
                          <a:latin typeface="+mn-lt"/>
                          <a:ea typeface="+mn-ea"/>
                          <a:cs typeface="+mn-cs"/>
                        </a:rPr>
                        <a:t>„Andernach ist eine mittelgroße Stadt im Kreis und hat deswegen eine hohe Versiegelung. Daher ist die Hitze hier höher als auf dem Land. Außerdem liegt „Andernach im Neuwieder Becken was gefühlt auch die Hitze erhöht.“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a:solidFill>
                            <a:schemeClr val="tx1"/>
                          </a:solidFill>
                          <a:effectLst/>
                          <a:latin typeface="+mn-lt"/>
                          <a:ea typeface="+mn-ea"/>
                          <a:cs typeface="+mn-cs"/>
                        </a:rPr>
                        <a:t>„Neuwieder Becken: Heizt sich besonders stark auf.“</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a:solidFill>
                            <a:schemeClr val="tx1"/>
                          </a:solidFill>
                          <a:effectLst/>
                          <a:latin typeface="+mn-lt"/>
                          <a:ea typeface="+mn-ea"/>
                          <a:cs typeface="+mn-cs"/>
                        </a:rPr>
                        <a:t>„Gesamtes Neuwieder Becken durch zu starke Verdichtung offener Flächen.“</a:t>
                      </a:r>
                    </a:p>
                  </a:txBody>
                  <a:tcPr marL="40290" marR="40290" marT="20145" marB="20145" anchor="ctr"/>
                </a:tc>
                <a:extLst>
                  <a:ext uri="{0D108BD9-81ED-4DB2-BD59-A6C34878D82A}">
                    <a16:rowId xmlns:a16="http://schemas.microsoft.com/office/drawing/2014/main" val="1914660413"/>
                  </a:ext>
                </a:extLst>
              </a:tr>
              <a:tr h="526074">
                <a:tc>
                  <a:txBody>
                    <a:bodyPr/>
                    <a:lstStyle/>
                    <a:p>
                      <a:r>
                        <a:rPr lang="de-DE" sz="1100" dirty="0"/>
                        <a:t>VG Rhein-Mosel</a:t>
                      </a:r>
                    </a:p>
                  </a:txBody>
                  <a:tcPr marL="40290" marR="40290" marT="20145" marB="2014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a:solidFill>
                            <a:schemeClr val="tx1"/>
                          </a:solidFill>
                          <a:effectLst/>
                          <a:latin typeface="+mn-lt"/>
                          <a:ea typeface="+mn-ea"/>
                          <a:cs typeface="+mn-cs"/>
                        </a:rPr>
                        <a:t>„Mosel und Seitentäler, unter anderem durch die Freistellungen von alten </a:t>
                      </a:r>
                      <a:r>
                        <a:rPr lang="de-DE" sz="1100" i="1" kern="1200" dirty="0" err="1">
                          <a:solidFill>
                            <a:schemeClr val="tx1"/>
                          </a:solidFill>
                          <a:effectLst/>
                          <a:latin typeface="+mn-lt"/>
                          <a:ea typeface="+mn-ea"/>
                          <a:cs typeface="+mn-cs"/>
                        </a:rPr>
                        <a:t>Weinbergslagen</a:t>
                      </a:r>
                      <a:r>
                        <a:rPr lang="de-DE" sz="1100" i="1" kern="1200" dirty="0">
                          <a:solidFill>
                            <a:schemeClr val="tx1"/>
                          </a:solidFill>
                          <a:effectLst/>
                          <a:latin typeface="+mn-lt"/>
                          <a:ea typeface="+mn-ea"/>
                          <a:cs typeface="+mn-cs"/>
                        </a:rPr>
                        <a:t>, dadurch blanke Flächen die früher als Weinberge pro Hektar ca. 9000 Rebstöcke hatten und somit aus Grund der Belaubung im hohen Maße zur Senkung der Temperaturen beitrugen.“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a:solidFill>
                            <a:schemeClr val="tx1"/>
                          </a:solidFill>
                          <a:effectLst/>
                          <a:latin typeface="+mn-lt"/>
                          <a:ea typeface="+mn-ea"/>
                          <a:cs typeface="+mn-cs"/>
                        </a:rPr>
                        <a:t>„Moseltal besonders durch die Freistellung von ehemaligen </a:t>
                      </a:r>
                      <a:r>
                        <a:rPr lang="de-DE" sz="1100" i="1" kern="1200" dirty="0" err="1">
                          <a:solidFill>
                            <a:schemeClr val="tx1"/>
                          </a:solidFill>
                          <a:effectLst/>
                          <a:latin typeface="+mn-lt"/>
                          <a:ea typeface="+mn-ea"/>
                          <a:cs typeface="+mn-cs"/>
                        </a:rPr>
                        <a:t>Weinbergslagen</a:t>
                      </a:r>
                      <a:r>
                        <a:rPr lang="de-DE" sz="1100" i="1" kern="1200" dirty="0">
                          <a:solidFill>
                            <a:schemeClr val="tx1"/>
                          </a:solidFill>
                          <a:effectLst/>
                          <a:latin typeface="+mn-lt"/>
                          <a:ea typeface="+mn-ea"/>
                          <a:cs typeface="+mn-cs"/>
                        </a:rPr>
                        <a:t> wird die Hitze von den steinigen Böden abgestrahlt.“</a:t>
                      </a:r>
                    </a:p>
                  </a:txBody>
                  <a:tcPr marL="40290" marR="40290" marT="20145" marB="20145" anchor="ctr"/>
                </a:tc>
                <a:extLst>
                  <a:ext uri="{0D108BD9-81ED-4DB2-BD59-A6C34878D82A}">
                    <a16:rowId xmlns:a16="http://schemas.microsoft.com/office/drawing/2014/main" val="1433600507"/>
                  </a:ext>
                </a:extLst>
              </a:tr>
              <a:tr h="688426">
                <a:tc>
                  <a:txBody>
                    <a:bodyPr/>
                    <a:lstStyle/>
                    <a:p>
                      <a:r>
                        <a:rPr lang="de-DE" sz="1100" dirty="0"/>
                        <a:t>VG Mendig</a:t>
                      </a:r>
                    </a:p>
                  </a:txBody>
                  <a:tcPr marL="40290" marR="40290" marT="20145" marB="2014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a:solidFill>
                            <a:schemeClr val="tx1"/>
                          </a:solidFill>
                          <a:effectLst/>
                          <a:latin typeface="+mn-lt"/>
                          <a:ea typeface="+mn-ea"/>
                          <a:cs typeface="+mn-cs"/>
                        </a:rPr>
                        <a:t>„Auf dem Plateau wo die Marienkapelle steht, wird es im Sommer extrem heiß, da dort keinerlei Bäume oder sonstiger Sonnenschutz ist.“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a:solidFill>
                            <a:schemeClr val="tx1"/>
                          </a:solidFill>
                          <a:effectLst/>
                          <a:latin typeface="+mn-lt"/>
                          <a:ea typeface="+mn-ea"/>
                          <a:cs typeface="+mn-cs"/>
                        </a:rPr>
                        <a:t>„Nur wenn die Kapelle geöffnet hat kann man sich dort vor Hitze schützen, ansonsten ist das nicht möglich, da viele Freiflächen.“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a:solidFill>
                            <a:schemeClr val="tx1"/>
                          </a:solidFill>
                          <a:effectLst/>
                          <a:latin typeface="+mn-lt"/>
                          <a:ea typeface="+mn-ea"/>
                          <a:cs typeface="+mn-cs"/>
                        </a:rPr>
                        <a:t>„Mendig: kaum Klimaschutzmaßnahmen oder Grünflächen in der Stadt: es braucht mehr Grün für Insekten und Vögel!“</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a:solidFill>
                            <a:schemeClr val="tx1"/>
                          </a:solidFill>
                          <a:effectLst/>
                          <a:latin typeface="+mn-lt"/>
                          <a:ea typeface="+mn-ea"/>
                          <a:cs typeface="+mn-cs"/>
                        </a:rPr>
                        <a:t>„In Mendig wurden schon häufiger die heißesten Temperaturen in Deutschland gemessen.“</a:t>
                      </a:r>
                    </a:p>
                  </a:txBody>
                  <a:tcPr marL="40290" marR="40290" marT="20145" marB="20145" anchor="ctr"/>
                </a:tc>
                <a:extLst>
                  <a:ext uri="{0D108BD9-81ED-4DB2-BD59-A6C34878D82A}">
                    <a16:rowId xmlns:a16="http://schemas.microsoft.com/office/drawing/2014/main" val="223463208"/>
                  </a:ext>
                </a:extLst>
              </a:tr>
              <a:tr h="688426">
                <a:tc>
                  <a:txBody>
                    <a:bodyPr/>
                    <a:lstStyle/>
                    <a:p>
                      <a:r>
                        <a:rPr lang="de-DE" sz="1100" dirty="0"/>
                        <a:t>Stadt Mayen</a:t>
                      </a:r>
                    </a:p>
                  </a:txBody>
                  <a:tcPr marL="40290" marR="40290" marT="20145" marB="20145" anchor="ctr"/>
                </a:tc>
                <a:tc>
                  <a:txBody>
                    <a:bodyPr/>
                    <a:lstStyle/>
                    <a:p>
                      <a:r>
                        <a:rPr lang="de-DE" sz="1100" i="1" dirty="0"/>
                        <a:t>„Der Schulhof ist durch die Gebäude und Betonplatten extrem von Hitze betroffen, sodass bei Sonnenschein es fast unmöglich ist, dort zu spielen und sich aufzuhalten. Schatten gibt’s fast gar nicht.“</a:t>
                      </a:r>
                    </a:p>
                    <a:p>
                      <a:r>
                        <a:rPr lang="de-DE" sz="1100" i="1" dirty="0"/>
                        <a:t>„Asphaltierte Vorgärten, kaum Bepflanzung, die Hitze steht im Sommer auf der Straße.“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a:solidFill>
                            <a:schemeClr val="tx1"/>
                          </a:solidFill>
                          <a:effectLst/>
                          <a:latin typeface="+mn-lt"/>
                          <a:ea typeface="+mn-ea"/>
                          <a:cs typeface="+mn-cs"/>
                        </a:rPr>
                        <a:t>„Am Marktplatz sind viel zu wenig Schattenplätze, weil auch hier alles zu betoniert ist, was zum starken Aufheizen führt.“</a:t>
                      </a:r>
                    </a:p>
                  </a:txBody>
                  <a:tcPr marL="40290" marR="40290" marT="20145" marB="20145" anchor="ctr"/>
                </a:tc>
                <a:extLst>
                  <a:ext uri="{0D108BD9-81ED-4DB2-BD59-A6C34878D82A}">
                    <a16:rowId xmlns:a16="http://schemas.microsoft.com/office/drawing/2014/main" val="1249929665"/>
                  </a:ext>
                </a:extLst>
              </a:tr>
              <a:tr h="385654">
                <a:tc>
                  <a:txBody>
                    <a:bodyPr/>
                    <a:lstStyle/>
                    <a:p>
                      <a:r>
                        <a:rPr lang="de-DE" sz="1100" dirty="0"/>
                        <a:t>VG Vordereifel</a:t>
                      </a:r>
                    </a:p>
                  </a:txBody>
                  <a:tcPr marL="40290" marR="40290" marT="20145" marB="2014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a:solidFill>
                            <a:schemeClr val="tx1"/>
                          </a:solidFill>
                          <a:effectLst/>
                          <a:latin typeface="+mn-lt"/>
                          <a:ea typeface="+mn-ea"/>
                          <a:cs typeface="+mn-cs"/>
                        </a:rPr>
                        <a:t>„Rund um </a:t>
                      </a:r>
                      <a:r>
                        <a:rPr lang="de-DE" sz="1100" i="1" kern="1200" dirty="0" err="1">
                          <a:solidFill>
                            <a:schemeClr val="tx1"/>
                          </a:solidFill>
                          <a:effectLst/>
                          <a:latin typeface="+mn-lt"/>
                          <a:ea typeface="+mn-ea"/>
                          <a:cs typeface="+mn-cs"/>
                        </a:rPr>
                        <a:t>Ettringen</a:t>
                      </a:r>
                      <a:r>
                        <a:rPr lang="de-DE" sz="1100" i="1" kern="1200" dirty="0">
                          <a:solidFill>
                            <a:schemeClr val="tx1"/>
                          </a:solidFill>
                          <a:effectLst/>
                          <a:latin typeface="+mn-lt"/>
                          <a:ea typeface="+mn-ea"/>
                          <a:cs typeface="+mn-cs"/>
                        </a:rPr>
                        <a:t> ist aufgrund anhaltender Dürre und Hitze die Landwirtschaft betroffen: Pflanzen wachsen langsamer, Erträge fallen geringer aus. Erosion des Bodens ist an landwirtschaftlich genutzten Flächen am Hochsimmer zu beobachten.“ </a:t>
                      </a:r>
                    </a:p>
                  </a:txBody>
                  <a:tcPr marL="40290" marR="40290" marT="20145" marB="20145" anchor="ctr"/>
                </a:tc>
                <a:extLst>
                  <a:ext uri="{0D108BD9-81ED-4DB2-BD59-A6C34878D82A}">
                    <a16:rowId xmlns:a16="http://schemas.microsoft.com/office/drawing/2014/main" val="2385724232"/>
                  </a:ext>
                </a:extLst>
              </a:tr>
              <a:tr h="1013130">
                <a:tc>
                  <a:txBody>
                    <a:bodyPr/>
                    <a:lstStyle/>
                    <a:p>
                      <a:r>
                        <a:rPr lang="de-DE" sz="1100" dirty="0"/>
                        <a:t>VG Weißenthurm </a:t>
                      </a:r>
                    </a:p>
                  </a:txBody>
                  <a:tcPr marL="40290" marR="40290" marT="20145" marB="20145" anchor="ctr"/>
                </a:tc>
                <a:tc>
                  <a:txBody>
                    <a:bodyPr/>
                    <a:lstStyle/>
                    <a:p>
                      <a:r>
                        <a:rPr lang="de-DE" sz="1100" i="1" dirty="0"/>
                        <a:t>„Erhaltung der Kaltluftbildungszone oberhalb von </a:t>
                      </a:r>
                      <a:r>
                        <a:rPr lang="de-DE" sz="1100" i="1" dirty="0" err="1"/>
                        <a:t>Miesenheim</a:t>
                      </a:r>
                      <a:r>
                        <a:rPr lang="de-DE" sz="1100" i="1" dirty="0"/>
                        <a:t>. Wichtig auch für die Frischluftzufuhr für Weißenthurm. Keine erneute Ausweisung von Gewerbe- / Industriegebieten.“</a:t>
                      </a:r>
                    </a:p>
                    <a:p>
                      <a:r>
                        <a:rPr lang="de-DE" sz="1100" i="1" dirty="0"/>
                        <a:t>„In Sankt Sebastian schreitet die Versiegelung von Flächen fort. In 10 Jahren gewachsener Wald wird für Baugebiet abgeholzt. Gepflanzte Bäume nicht ausreichend gepflegt und werden abgeholzt. Hier wird das Gegenteil gemacht was andere Orte machen.“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a:solidFill>
                            <a:schemeClr val="tx1"/>
                          </a:solidFill>
                          <a:effectLst/>
                          <a:latin typeface="+mn-lt"/>
                          <a:ea typeface="+mn-ea"/>
                          <a:cs typeface="+mn-cs"/>
                        </a:rPr>
                        <a:t>„Mülheim-Kärlich Einkaufspark: Während hoher Temperaturen noch viele Autos auf den </a:t>
                      </a:r>
                      <a:r>
                        <a:rPr lang="de-DE" sz="1100" i="1" kern="1200" dirty="0" err="1">
                          <a:solidFill>
                            <a:schemeClr val="tx1"/>
                          </a:solidFill>
                          <a:effectLst/>
                          <a:latin typeface="+mn-lt"/>
                          <a:ea typeface="+mn-ea"/>
                          <a:cs typeface="+mn-cs"/>
                        </a:rPr>
                        <a:t>Strassen</a:t>
                      </a:r>
                      <a:r>
                        <a:rPr lang="de-DE" sz="1100" i="1" kern="1200" dirty="0">
                          <a:solidFill>
                            <a:schemeClr val="tx1"/>
                          </a:solidFill>
                          <a:effectLst/>
                          <a:latin typeface="+mn-lt"/>
                          <a:ea typeface="+mn-ea"/>
                          <a:cs typeface="+mn-cs"/>
                        </a:rPr>
                        <a:t> und Parkplätzen und dadurch weitere Luftverschlechterung und ggf. Hitzespots durch Reflexion der Sonne.“</a:t>
                      </a:r>
                    </a:p>
                  </a:txBody>
                  <a:tcPr marL="40290" marR="40290" marT="20145" marB="20145" anchor="ctr"/>
                </a:tc>
                <a:extLst>
                  <a:ext uri="{0D108BD9-81ED-4DB2-BD59-A6C34878D82A}">
                    <a16:rowId xmlns:a16="http://schemas.microsoft.com/office/drawing/2014/main" val="1141014198"/>
                  </a:ext>
                </a:extLst>
              </a:tr>
              <a:tr h="388812">
                <a:tc>
                  <a:txBody>
                    <a:bodyPr/>
                    <a:lstStyle/>
                    <a:p>
                      <a:r>
                        <a:rPr lang="de-DE" sz="1100" dirty="0"/>
                        <a:t>VG Pellenz</a:t>
                      </a:r>
                    </a:p>
                  </a:txBody>
                  <a:tcPr marL="40290" marR="40290" marT="20145" marB="20145"/>
                </a:tc>
                <a:tc>
                  <a:txBody>
                    <a:bodyPr/>
                    <a:lstStyle/>
                    <a:p>
                      <a:r>
                        <a:rPr lang="de-DE" sz="1100" i="1" kern="1200" dirty="0">
                          <a:solidFill>
                            <a:schemeClr val="tx1"/>
                          </a:solidFill>
                          <a:effectLst/>
                          <a:latin typeface="+mn-lt"/>
                          <a:ea typeface="+mn-ea"/>
                          <a:cs typeface="+mn-cs"/>
                        </a:rPr>
                        <a:t>„Der </a:t>
                      </a:r>
                      <a:r>
                        <a:rPr lang="de-DE" sz="1100" i="1" kern="1200" dirty="0" err="1">
                          <a:solidFill>
                            <a:schemeClr val="tx1"/>
                          </a:solidFill>
                          <a:effectLst/>
                          <a:latin typeface="+mn-lt"/>
                          <a:ea typeface="+mn-ea"/>
                          <a:cs typeface="+mn-cs"/>
                        </a:rPr>
                        <a:t>Krufter</a:t>
                      </a:r>
                      <a:r>
                        <a:rPr lang="de-DE" sz="1100" i="1" kern="1200" dirty="0">
                          <a:solidFill>
                            <a:schemeClr val="tx1"/>
                          </a:solidFill>
                          <a:effectLst/>
                          <a:latin typeface="+mn-lt"/>
                          <a:ea typeface="+mn-ea"/>
                          <a:cs typeface="+mn-cs"/>
                        </a:rPr>
                        <a:t> Waldsee führt aufgrund der Hitze immer weniger Wasser.“</a:t>
                      </a:r>
                    </a:p>
                    <a:p>
                      <a:r>
                        <a:rPr lang="de-DE" sz="1100" i="1" kern="1200" dirty="0">
                          <a:solidFill>
                            <a:schemeClr val="tx1"/>
                          </a:solidFill>
                          <a:effectLst/>
                          <a:latin typeface="+mn-lt"/>
                          <a:ea typeface="+mn-ea"/>
                          <a:cs typeface="+mn-cs"/>
                        </a:rPr>
                        <a:t>„Pellenz ausgetrocknete Böden, schlechte Ernten.“</a:t>
                      </a:r>
                      <a:endParaRPr lang="de-DE" sz="1100" i="1" dirty="0"/>
                    </a:p>
                  </a:txBody>
                  <a:tcPr marL="40290" marR="40290" marT="20145" marB="20145"/>
                </a:tc>
                <a:extLst>
                  <a:ext uri="{0D108BD9-81ED-4DB2-BD59-A6C34878D82A}">
                    <a16:rowId xmlns:a16="http://schemas.microsoft.com/office/drawing/2014/main" val="2109145441"/>
                  </a:ext>
                </a:extLst>
              </a:tr>
            </a:tbl>
          </a:graphicData>
        </a:graphic>
      </p:graphicFrame>
    </p:spTree>
    <p:extLst>
      <p:ext uri="{BB962C8B-B14F-4D97-AF65-F5344CB8AC3E}">
        <p14:creationId xmlns:p14="http://schemas.microsoft.com/office/powerpoint/2010/main" val="3152792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EA5B01-99C9-CF90-CE80-8A582870867C}"/>
              </a:ext>
            </a:extLst>
          </p:cNvPr>
          <p:cNvSpPr>
            <a:spLocks noGrp="1"/>
          </p:cNvSpPr>
          <p:nvPr>
            <p:ph type="title"/>
          </p:nvPr>
        </p:nvSpPr>
        <p:spPr>
          <a:xfrm>
            <a:off x="169651" y="99737"/>
            <a:ext cx="10017558" cy="1325563"/>
          </a:xfrm>
        </p:spPr>
        <p:txBody>
          <a:bodyPr>
            <a:normAutofit fontScale="90000"/>
          </a:bodyPr>
          <a:lstStyle/>
          <a:p>
            <a:pPr algn="ctr"/>
            <a:r>
              <a:rPr lang="de-DE" sz="2800" dirty="0">
                <a:solidFill>
                  <a:srgbClr val="0C385D"/>
                </a:solidFill>
              </a:rPr>
              <a:t>Welche Orte sind im Landkreis besonders von Hitze betroffen?</a:t>
            </a:r>
            <a:br>
              <a:rPr lang="de-DE" sz="2800" dirty="0"/>
            </a:br>
            <a:r>
              <a:rPr lang="de-DE" sz="1800" b="1" dirty="0"/>
              <a:t>N= 284</a:t>
            </a:r>
            <a:br>
              <a:rPr lang="de-DE" dirty="0"/>
            </a:br>
            <a:endParaRPr lang="de-DE" dirty="0">
              <a:solidFill>
                <a:srgbClr val="002E55"/>
              </a:solidFill>
            </a:endParaRPr>
          </a:p>
        </p:txBody>
      </p:sp>
      <p:pic>
        <p:nvPicPr>
          <p:cNvPr id="9" name="Inhaltsplatzhalter 8" descr="Ein Bild, das Text, Grafiken, Grafikdesign, Schrift enthält.&#10;&#10;Automatisch generierte Beschreibung">
            <a:extLst>
              <a:ext uri="{FF2B5EF4-FFF2-40B4-BE49-F238E27FC236}">
                <a16:creationId xmlns:a16="http://schemas.microsoft.com/office/drawing/2014/main" id="{F426DB4B-D1F6-776F-1BB1-B9674462AEF6}"/>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11321312" y="2819"/>
            <a:ext cx="769618" cy="864666"/>
          </a:xfrm>
          <a:noFill/>
        </p:spPr>
      </p:pic>
      <p:sp>
        <p:nvSpPr>
          <p:cNvPr id="10" name="Inhaltsplatzhalter 2">
            <a:extLst>
              <a:ext uri="{FF2B5EF4-FFF2-40B4-BE49-F238E27FC236}">
                <a16:creationId xmlns:a16="http://schemas.microsoft.com/office/drawing/2014/main" id="{10EBD96A-9143-9ABC-0969-21B0DAC52CA3}"/>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solidFill>
                <a:srgbClr val="002E55"/>
              </a:solidFill>
            </a:endParaRPr>
          </a:p>
          <a:p>
            <a:endParaRPr lang="de-DE" dirty="0">
              <a:solidFill>
                <a:srgbClr val="002E55"/>
              </a:solidFill>
            </a:endParaRPr>
          </a:p>
          <a:p>
            <a:endParaRPr lang="de-DE" dirty="0">
              <a:solidFill>
                <a:srgbClr val="002E55"/>
              </a:solidFill>
            </a:endParaRPr>
          </a:p>
          <a:p>
            <a:endParaRPr lang="de-DE" dirty="0">
              <a:solidFill>
                <a:srgbClr val="002E55"/>
              </a:solidFill>
            </a:endParaRPr>
          </a:p>
          <a:p>
            <a:pPr marL="0" indent="0">
              <a:buNone/>
            </a:pPr>
            <a:endParaRPr lang="de-DE" dirty="0">
              <a:solidFill>
                <a:srgbClr val="002E55"/>
              </a:solidFill>
            </a:endParaRPr>
          </a:p>
        </p:txBody>
      </p:sp>
      <p:sp>
        <p:nvSpPr>
          <p:cNvPr id="12" name="Rechteck 7">
            <a:extLst>
              <a:ext uri="{FF2B5EF4-FFF2-40B4-BE49-F238E27FC236}">
                <a16:creationId xmlns:a16="http://schemas.microsoft.com/office/drawing/2014/main" id="{61E88688-D633-4F74-4A08-169FDCCE2AC4}"/>
              </a:ext>
            </a:extLst>
          </p:cNvPr>
          <p:cNvSpPr/>
          <p:nvPr/>
        </p:nvSpPr>
        <p:spPr>
          <a:xfrm>
            <a:off x="0" y="6356350"/>
            <a:ext cx="12220281" cy="526833"/>
          </a:xfrm>
          <a:custGeom>
            <a:avLst/>
            <a:gdLst>
              <a:gd name="connsiteX0" fmla="*/ 0 w 12192001"/>
              <a:gd name="connsiteY0" fmla="*/ 0 h 325971"/>
              <a:gd name="connsiteX1" fmla="*/ 12192001 w 12192001"/>
              <a:gd name="connsiteY1" fmla="*/ 0 h 325971"/>
              <a:gd name="connsiteX2" fmla="*/ 12192001 w 12192001"/>
              <a:gd name="connsiteY2" fmla="*/ 325971 h 325971"/>
              <a:gd name="connsiteX3" fmla="*/ 0 w 12192001"/>
              <a:gd name="connsiteY3" fmla="*/ 325971 h 325971"/>
              <a:gd name="connsiteX4" fmla="*/ 0 w 12192001"/>
              <a:gd name="connsiteY4" fmla="*/ 0 h 325971"/>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220281"/>
              <a:gd name="connsiteY0" fmla="*/ 51695 h 519068"/>
              <a:gd name="connsiteX1" fmla="*/ 12220281 w 12220281"/>
              <a:gd name="connsiteY1" fmla="*/ 4561 h 519068"/>
              <a:gd name="connsiteX2" fmla="*/ 12192001 w 12220281"/>
              <a:gd name="connsiteY2" fmla="*/ 519068 h 519068"/>
              <a:gd name="connsiteX3" fmla="*/ 0 w 12220281"/>
              <a:gd name="connsiteY3" fmla="*/ 519068 h 519068"/>
              <a:gd name="connsiteX4" fmla="*/ 0 w 12220281"/>
              <a:gd name="connsiteY4" fmla="*/ 51695 h 519068"/>
              <a:gd name="connsiteX0" fmla="*/ 0 w 12220281"/>
              <a:gd name="connsiteY0" fmla="*/ 59460 h 526833"/>
              <a:gd name="connsiteX1" fmla="*/ 8144760 w 12220281"/>
              <a:gd name="connsiteY1" fmla="*/ 295876 h 526833"/>
              <a:gd name="connsiteX2" fmla="*/ 12220281 w 12220281"/>
              <a:gd name="connsiteY2" fmla="*/ 12326 h 526833"/>
              <a:gd name="connsiteX3" fmla="*/ 12192001 w 12220281"/>
              <a:gd name="connsiteY3" fmla="*/ 526833 h 526833"/>
              <a:gd name="connsiteX4" fmla="*/ 0 w 12220281"/>
              <a:gd name="connsiteY4" fmla="*/ 526833 h 526833"/>
              <a:gd name="connsiteX5" fmla="*/ 0 w 12220281"/>
              <a:gd name="connsiteY5" fmla="*/ 59460 h 52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20281" h="526833">
                <a:moveTo>
                  <a:pt x="0" y="59460"/>
                </a:moveTo>
                <a:cubicBezTo>
                  <a:pt x="1357460" y="-23025"/>
                  <a:pt x="6108047" y="303732"/>
                  <a:pt x="8144760" y="295876"/>
                </a:cubicBezTo>
                <a:cubicBezTo>
                  <a:pt x="10181473" y="288020"/>
                  <a:pt x="11545741" y="-70158"/>
                  <a:pt x="12220281" y="12326"/>
                </a:cubicBezTo>
                <a:lnTo>
                  <a:pt x="12192001" y="526833"/>
                </a:lnTo>
                <a:lnTo>
                  <a:pt x="0" y="526833"/>
                </a:lnTo>
                <a:lnTo>
                  <a:pt x="0" y="59460"/>
                </a:lnTo>
                <a:close/>
              </a:path>
            </a:pathLst>
          </a:custGeom>
          <a:solidFill>
            <a:srgbClr val="10B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liennummernplatzhalter 3">
            <a:extLst>
              <a:ext uri="{FF2B5EF4-FFF2-40B4-BE49-F238E27FC236}">
                <a16:creationId xmlns:a16="http://schemas.microsoft.com/office/drawing/2014/main" id="{5E11651D-5DF1-7E8D-8FB0-C7A8E37FFE35}"/>
              </a:ext>
            </a:extLst>
          </p:cNvPr>
          <p:cNvSpPr>
            <a:spLocks noGrp="1"/>
          </p:cNvSpPr>
          <p:nvPr>
            <p:ph type="sldNum" sz="quarter" idx="12"/>
          </p:nvPr>
        </p:nvSpPr>
        <p:spPr>
          <a:xfrm>
            <a:off x="11231249" y="6384631"/>
            <a:ext cx="542826" cy="365125"/>
          </a:xfrm>
        </p:spPr>
        <p:txBody>
          <a:bodyPr/>
          <a:lstStyle/>
          <a:p>
            <a:fld id="{C2405744-A29E-4934-8C45-CBA599106AB2}" type="slidenum">
              <a:rPr lang="de-DE" smtClean="0">
                <a:solidFill>
                  <a:schemeClr val="bg1"/>
                </a:solidFill>
              </a:rPr>
              <a:t>25</a:t>
            </a:fld>
            <a:endParaRPr lang="de-DE">
              <a:solidFill>
                <a:schemeClr val="bg1"/>
              </a:solidFill>
            </a:endParaRPr>
          </a:p>
        </p:txBody>
      </p:sp>
      <p:sp>
        <p:nvSpPr>
          <p:cNvPr id="6" name="Sehne 5">
            <a:extLst>
              <a:ext uri="{FF2B5EF4-FFF2-40B4-BE49-F238E27FC236}">
                <a16:creationId xmlns:a16="http://schemas.microsoft.com/office/drawing/2014/main" id="{92AC079B-0B1A-229D-3F82-1ED3220EAB75}"/>
              </a:ext>
            </a:extLst>
          </p:cNvPr>
          <p:cNvSpPr/>
          <p:nvPr/>
        </p:nvSpPr>
        <p:spPr>
          <a:xfrm rot="6586289">
            <a:off x="50912" y="6476590"/>
            <a:ext cx="416069" cy="619734"/>
          </a:xfrm>
          <a:prstGeom prst="chord">
            <a:avLst/>
          </a:prstGeom>
          <a:solidFill>
            <a:srgbClr val="85BC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Sehne 4">
            <a:extLst>
              <a:ext uri="{FF2B5EF4-FFF2-40B4-BE49-F238E27FC236}">
                <a16:creationId xmlns:a16="http://schemas.microsoft.com/office/drawing/2014/main" id="{962B2013-8BF4-975E-05D7-D0F44318A5A2}"/>
              </a:ext>
            </a:extLst>
          </p:cNvPr>
          <p:cNvSpPr/>
          <p:nvPr/>
        </p:nvSpPr>
        <p:spPr>
          <a:xfrm rot="13630274">
            <a:off x="-182014" y="6179041"/>
            <a:ext cx="345172" cy="919158"/>
          </a:xfrm>
          <a:prstGeom prst="chord">
            <a:avLst>
              <a:gd name="adj1" fmla="val 2700000"/>
              <a:gd name="adj2" fmla="val 13550198"/>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a:extLst>
              <a:ext uri="{FF2B5EF4-FFF2-40B4-BE49-F238E27FC236}">
                <a16:creationId xmlns:a16="http://schemas.microsoft.com/office/drawing/2014/main" id="{37433029-2213-4DF3-947B-1CC6F3272402}"/>
              </a:ext>
            </a:extLst>
          </p:cNvPr>
          <p:cNvPicPr>
            <a:picLocks noChangeAspect="1"/>
          </p:cNvPicPr>
          <p:nvPr/>
        </p:nvPicPr>
        <p:blipFill>
          <a:blip r:embed="rId3"/>
          <a:stretch>
            <a:fillRect/>
          </a:stretch>
        </p:blipFill>
        <p:spPr>
          <a:xfrm>
            <a:off x="1815256" y="837717"/>
            <a:ext cx="8045684" cy="5546914"/>
          </a:xfrm>
          <a:prstGeom prst="rect">
            <a:avLst/>
          </a:prstGeom>
        </p:spPr>
      </p:pic>
    </p:spTree>
    <p:extLst>
      <p:ext uri="{BB962C8B-B14F-4D97-AF65-F5344CB8AC3E}">
        <p14:creationId xmlns:p14="http://schemas.microsoft.com/office/powerpoint/2010/main" val="804319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EA5B01-99C9-CF90-CE80-8A582870867C}"/>
              </a:ext>
            </a:extLst>
          </p:cNvPr>
          <p:cNvSpPr>
            <a:spLocks noGrp="1"/>
          </p:cNvSpPr>
          <p:nvPr>
            <p:ph type="title"/>
          </p:nvPr>
        </p:nvSpPr>
        <p:spPr>
          <a:xfrm>
            <a:off x="258946" y="490634"/>
            <a:ext cx="10515600" cy="1325563"/>
          </a:xfrm>
        </p:spPr>
        <p:txBody>
          <a:bodyPr>
            <a:normAutofit fontScale="90000"/>
          </a:bodyPr>
          <a:lstStyle/>
          <a:p>
            <a:pPr algn="ctr"/>
            <a:r>
              <a:rPr lang="de-DE" sz="2700" dirty="0">
                <a:solidFill>
                  <a:srgbClr val="0C385D"/>
                </a:solidFill>
              </a:rPr>
              <a:t>Kommentare nach Oberkategorien sortiert: Welche Orte sind im Landkreis besonders von Starkregen und Hochwasser betroffen?</a:t>
            </a:r>
            <a:br>
              <a:rPr lang="de-DE" sz="3100" dirty="0"/>
            </a:br>
            <a:br>
              <a:rPr lang="de-DE" dirty="0"/>
            </a:br>
            <a:endParaRPr lang="de-DE" dirty="0">
              <a:solidFill>
                <a:srgbClr val="002E55"/>
              </a:solidFill>
            </a:endParaRPr>
          </a:p>
        </p:txBody>
      </p:sp>
      <p:pic>
        <p:nvPicPr>
          <p:cNvPr id="9" name="Inhaltsplatzhalter 8" descr="Ein Bild, das Text, Grafiken, Grafikdesign, Schrift enthält.&#10;&#10;Automatisch generierte Beschreibung">
            <a:extLst>
              <a:ext uri="{FF2B5EF4-FFF2-40B4-BE49-F238E27FC236}">
                <a16:creationId xmlns:a16="http://schemas.microsoft.com/office/drawing/2014/main" id="{F426DB4B-D1F6-776F-1BB1-B9674462AEF6}"/>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11321312" y="2819"/>
            <a:ext cx="769618" cy="864666"/>
          </a:xfrm>
          <a:noFill/>
        </p:spPr>
      </p:pic>
      <p:sp>
        <p:nvSpPr>
          <p:cNvPr id="10" name="Inhaltsplatzhalter 2">
            <a:extLst>
              <a:ext uri="{FF2B5EF4-FFF2-40B4-BE49-F238E27FC236}">
                <a16:creationId xmlns:a16="http://schemas.microsoft.com/office/drawing/2014/main" id="{10EBD96A-9143-9ABC-0969-21B0DAC52CA3}"/>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solidFill>
                <a:srgbClr val="002E55"/>
              </a:solidFill>
            </a:endParaRPr>
          </a:p>
          <a:p>
            <a:endParaRPr lang="de-DE" dirty="0">
              <a:solidFill>
                <a:srgbClr val="002E55"/>
              </a:solidFill>
            </a:endParaRPr>
          </a:p>
          <a:p>
            <a:endParaRPr lang="de-DE" dirty="0">
              <a:solidFill>
                <a:srgbClr val="002E55"/>
              </a:solidFill>
            </a:endParaRPr>
          </a:p>
          <a:p>
            <a:endParaRPr lang="de-DE" dirty="0">
              <a:solidFill>
                <a:srgbClr val="002E55"/>
              </a:solidFill>
            </a:endParaRPr>
          </a:p>
          <a:p>
            <a:pPr marL="0" indent="0">
              <a:buNone/>
            </a:pPr>
            <a:endParaRPr lang="de-DE" dirty="0">
              <a:solidFill>
                <a:srgbClr val="002E55"/>
              </a:solidFill>
            </a:endParaRPr>
          </a:p>
        </p:txBody>
      </p:sp>
      <p:sp>
        <p:nvSpPr>
          <p:cNvPr id="12" name="Rechteck 7">
            <a:extLst>
              <a:ext uri="{FF2B5EF4-FFF2-40B4-BE49-F238E27FC236}">
                <a16:creationId xmlns:a16="http://schemas.microsoft.com/office/drawing/2014/main" id="{61E88688-D633-4F74-4A08-169FDCCE2AC4}"/>
              </a:ext>
            </a:extLst>
          </p:cNvPr>
          <p:cNvSpPr/>
          <p:nvPr/>
        </p:nvSpPr>
        <p:spPr>
          <a:xfrm>
            <a:off x="0" y="6356350"/>
            <a:ext cx="12220281" cy="526833"/>
          </a:xfrm>
          <a:custGeom>
            <a:avLst/>
            <a:gdLst>
              <a:gd name="connsiteX0" fmla="*/ 0 w 12192001"/>
              <a:gd name="connsiteY0" fmla="*/ 0 h 325971"/>
              <a:gd name="connsiteX1" fmla="*/ 12192001 w 12192001"/>
              <a:gd name="connsiteY1" fmla="*/ 0 h 325971"/>
              <a:gd name="connsiteX2" fmla="*/ 12192001 w 12192001"/>
              <a:gd name="connsiteY2" fmla="*/ 325971 h 325971"/>
              <a:gd name="connsiteX3" fmla="*/ 0 w 12192001"/>
              <a:gd name="connsiteY3" fmla="*/ 325971 h 325971"/>
              <a:gd name="connsiteX4" fmla="*/ 0 w 12192001"/>
              <a:gd name="connsiteY4" fmla="*/ 0 h 325971"/>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220281"/>
              <a:gd name="connsiteY0" fmla="*/ 51695 h 519068"/>
              <a:gd name="connsiteX1" fmla="*/ 12220281 w 12220281"/>
              <a:gd name="connsiteY1" fmla="*/ 4561 h 519068"/>
              <a:gd name="connsiteX2" fmla="*/ 12192001 w 12220281"/>
              <a:gd name="connsiteY2" fmla="*/ 519068 h 519068"/>
              <a:gd name="connsiteX3" fmla="*/ 0 w 12220281"/>
              <a:gd name="connsiteY3" fmla="*/ 519068 h 519068"/>
              <a:gd name="connsiteX4" fmla="*/ 0 w 12220281"/>
              <a:gd name="connsiteY4" fmla="*/ 51695 h 519068"/>
              <a:gd name="connsiteX0" fmla="*/ 0 w 12220281"/>
              <a:gd name="connsiteY0" fmla="*/ 59460 h 526833"/>
              <a:gd name="connsiteX1" fmla="*/ 8144760 w 12220281"/>
              <a:gd name="connsiteY1" fmla="*/ 295876 h 526833"/>
              <a:gd name="connsiteX2" fmla="*/ 12220281 w 12220281"/>
              <a:gd name="connsiteY2" fmla="*/ 12326 h 526833"/>
              <a:gd name="connsiteX3" fmla="*/ 12192001 w 12220281"/>
              <a:gd name="connsiteY3" fmla="*/ 526833 h 526833"/>
              <a:gd name="connsiteX4" fmla="*/ 0 w 12220281"/>
              <a:gd name="connsiteY4" fmla="*/ 526833 h 526833"/>
              <a:gd name="connsiteX5" fmla="*/ 0 w 12220281"/>
              <a:gd name="connsiteY5" fmla="*/ 59460 h 52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20281" h="526833">
                <a:moveTo>
                  <a:pt x="0" y="59460"/>
                </a:moveTo>
                <a:cubicBezTo>
                  <a:pt x="1357460" y="-23025"/>
                  <a:pt x="6108047" y="303732"/>
                  <a:pt x="8144760" y="295876"/>
                </a:cubicBezTo>
                <a:cubicBezTo>
                  <a:pt x="10181473" y="288020"/>
                  <a:pt x="11545741" y="-70158"/>
                  <a:pt x="12220281" y="12326"/>
                </a:cubicBezTo>
                <a:lnTo>
                  <a:pt x="12192001" y="526833"/>
                </a:lnTo>
                <a:lnTo>
                  <a:pt x="0" y="526833"/>
                </a:lnTo>
                <a:lnTo>
                  <a:pt x="0" y="59460"/>
                </a:lnTo>
                <a:close/>
              </a:path>
            </a:pathLst>
          </a:custGeom>
          <a:solidFill>
            <a:srgbClr val="10B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liennummernplatzhalter 3">
            <a:extLst>
              <a:ext uri="{FF2B5EF4-FFF2-40B4-BE49-F238E27FC236}">
                <a16:creationId xmlns:a16="http://schemas.microsoft.com/office/drawing/2014/main" id="{5E11651D-5DF1-7E8D-8FB0-C7A8E37FFE35}"/>
              </a:ext>
            </a:extLst>
          </p:cNvPr>
          <p:cNvSpPr>
            <a:spLocks noGrp="1"/>
          </p:cNvSpPr>
          <p:nvPr>
            <p:ph type="sldNum" sz="quarter" idx="12"/>
          </p:nvPr>
        </p:nvSpPr>
        <p:spPr>
          <a:xfrm>
            <a:off x="11231249" y="6384631"/>
            <a:ext cx="542826" cy="365125"/>
          </a:xfrm>
        </p:spPr>
        <p:txBody>
          <a:bodyPr/>
          <a:lstStyle/>
          <a:p>
            <a:fld id="{C2405744-A29E-4934-8C45-CBA599106AB2}" type="slidenum">
              <a:rPr lang="de-DE" smtClean="0">
                <a:solidFill>
                  <a:schemeClr val="bg1"/>
                </a:solidFill>
              </a:rPr>
              <a:t>26</a:t>
            </a:fld>
            <a:endParaRPr lang="de-DE">
              <a:solidFill>
                <a:schemeClr val="bg1"/>
              </a:solidFill>
            </a:endParaRPr>
          </a:p>
        </p:txBody>
      </p:sp>
      <p:sp>
        <p:nvSpPr>
          <p:cNvPr id="6" name="Sehne 5">
            <a:extLst>
              <a:ext uri="{FF2B5EF4-FFF2-40B4-BE49-F238E27FC236}">
                <a16:creationId xmlns:a16="http://schemas.microsoft.com/office/drawing/2014/main" id="{92AC079B-0B1A-229D-3F82-1ED3220EAB75}"/>
              </a:ext>
            </a:extLst>
          </p:cNvPr>
          <p:cNvSpPr/>
          <p:nvPr/>
        </p:nvSpPr>
        <p:spPr>
          <a:xfrm rot="6586289">
            <a:off x="50912" y="6476590"/>
            <a:ext cx="416069" cy="619734"/>
          </a:xfrm>
          <a:prstGeom prst="chord">
            <a:avLst/>
          </a:prstGeom>
          <a:solidFill>
            <a:srgbClr val="85BC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Sehne 4">
            <a:extLst>
              <a:ext uri="{FF2B5EF4-FFF2-40B4-BE49-F238E27FC236}">
                <a16:creationId xmlns:a16="http://schemas.microsoft.com/office/drawing/2014/main" id="{962B2013-8BF4-975E-05D7-D0F44318A5A2}"/>
              </a:ext>
            </a:extLst>
          </p:cNvPr>
          <p:cNvSpPr/>
          <p:nvPr/>
        </p:nvSpPr>
        <p:spPr>
          <a:xfrm rot="13630274">
            <a:off x="-182014" y="6179041"/>
            <a:ext cx="345172" cy="919158"/>
          </a:xfrm>
          <a:prstGeom prst="chord">
            <a:avLst>
              <a:gd name="adj1" fmla="val 2700000"/>
              <a:gd name="adj2" fmla="val 13550198"/>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11" name="Tabelle 10">
            <a:extLst>
              <a:ext uri="{FF2B5EF4-FFF2-40B4-BE49-F238E27FC236}">
                <a16:creationId xmlns:a16="http://schemas.microsoft.com/office/drawing/2014/main" id="{28436CD4-5AF0-4913-8389-A4176EF54EFF}"/>
              </a:ext>
            </a:extLst>
          </p:cNvPr>
          <p:cNvGraphicFramePr>
            <a:graphicFrameLocks noGrp="1"/>
          </p:cNvGraphicFramePr>
          <p:nvPr>
            <p:extLst>
              <p:ext uri="{D42A27DB-BD31-4B8C-83A1-F6EECF244321}">
                <p14:modId xmlns:p14="http://schemas.microsoft.com/office/powerpoint/2010/main" val="1661305144"/>
              </p:ext>
            </p:extLst>
          </p:nvPr>
        </p:nvGraphicFramePr>
        <p:xfrm>
          <a:off x="260768" y="1028152"/>
          <a:ext cx="11670464" cy="5509927"/>
        </p:xfrm>
        <a:graphic>
          <a:graphicData uri="http://schemas.openxmlformats.org/drawingml/2006/table">
            <a:tbl>
              <a:tblPr firstRow="1">
                <a:tableStyleId>{616DA210-FB5B-4158-B5E0-FEB733F419BA}</a:tableStyleId>
              </a:tblPr>
              <a:tblGrid>
                <a:gridCol w="2456553">
                  <a:extLst>
                    <a:ext uri="{9D8B030D-6E8A-4147-A177-3AD203B41FA5}">
                      <a16:colId xmlns:a16="http://schemas.microsoft.com/office/drawing/2014/main" val="3727545064"/>
                    </a:ext>
                  </a:extLst>
                </a:gridCol>
                <a:gridCol w="1311215">
                  <a:extLst>
                    <a:ext uri="{9D8B030D-6E8A-4147-A177-3AD203B41FA5}">
                      <a16:colId xmlns:a16="http://schemas.microsoft.com/office/drawing/2014/main" val="582303083"/>
                    </a:ext>
                  </a:extLst>
                </a:gridCol>
                <a:gridCol w="7902696">
                  <a:extLst>
                    <a:ext uri="{9D8B030D-6E8A-4147-A177-3AD203B41FA5}">
                      <a16:colId xmlns:a16="http://schemas.microsoft.com/office/drawing/2014/main" val="2175753318"/>
                    </a:ext>
                  </a:extLst>
                </a:gridCol>
              </a:tblGrid>
              <a:tr h="229785">
                <a:tc>
                  <a:txBody>
                    <a:bodyPr/>
                    <a:lstStyle/>
                    <a:p>
                      <a:r>
                        <a:rPr lang="de-DE" sz="1000" dirty="0"/>
                        <a:t>Oberkategorie</a:t>
                      </a:r>
                    </a:p>
                  </a:txBody>
                  <a:tcPr marL="49447" marR="49447" marT="24724" marB="24724" anchor="ctr"/>
                </a:tc>
                <a:tc>
                  <a:txBody>
                    <a:bodyPr/>
                    <a:lstStyle/>
                    <a:p>
                      <a:r>
                        <a:rPr lang="de-DE" sz="1000"/>
                        <a:t>Anzahl der Nennungen</a:t>
                      </a:r>
                    </a:p>
                  </a:txBody>
                  <a:tcPr marL="49447" marR="49447" marT="24724" marB="24724" anchor="ctr"/>
                </a:tc>
                <a:tc>
                  <a:txBody>
                    <a:bodyPr/>
                    <a:lstStyle/>
                    <a:p>
                      <a:r>
                        <a:rPr lang="de-DE" sz="1000" dirty="0"/>
                        <a:t>Beispiel aus den Kommentaren</a:t>
                      </a:r>
                    </a:p>
                  </a:txBody>
                  <a:tcPr marL="49447" marR="49447" marT="24724" marB="24724" anchor="ctr"/>
                </a:tc>
                <a:extLst>
                  <a:ext uri="{0D108BD9-81ED-4DB2-BD59-A6C34878D82A}">
                    <a16:rowId xmlns:a16="http://schemas.microsoft.com/office/drawing/2014/main" val="796197536"/>
                  </a:ext>
                </a:extLst>
              </a:tr>
              <a:tr h="229785">
                <a:tc>
                  <a:txBody>
                    <a:bodyPr/>
                    <a:lstStyle/>
                    <a:p>
                      <a:r>
                        <a:rPr lang="de-DE" sz="1000" dirty="0"/>
                        <a:t>Hochwasser Nette</a:t>
                      </a:r>
                    </a:p>
                  </a:txBody>
                  <a:tcPr marL="49447" marR="49447" marT="24724" marB="24724"/>
                </a:tc>
                <a:tc>
                  <a:txBody>
                    <a:bodyPr/>
                    <a:lstStyle/>
                    <a:p>
                      <a:r>
                        <a:rPr lang="de-DE" sz="1000" dirty="0"/>
                        <a:t>64</a:t>
                      </a:r>
                    </a:p>
                  </a:txBody>
                  <a:tcPr marL="49447" marR="49447" marT="24724" marB="24724"/>
                </a:tc>
                <a:tc>
                  <a:txBody>
                    <a:bodyPr/>
                    <a:lstStyle/>
                    <a:p>
                      <a:r>
                        <a:rPr lang="de-DE" sz="1000" i="1" dirty="0"/>
                        <a:t>„Letztens während der Schulzeit schon wieder eine Warnung bekommen, dass die Nette wieder überläuft!“</a:t>
                      </a:r>
                    </a:p>
                  </a:txBody>
                  <a:tcPr marL="49447" marR="49447" marT="24724" marB="24724"/>
                </a:tc>
                <a:extLst>
                  <a:ext uri="{0D108BD9-81ED-4DB2-BD59-A6C34878D82A}">
                    <a16:rowId xmlns:a16="http://schemas.microsoft.com/office/drawing/2014/main" val="179363522"/>
                  </a:ext>
                </a:extLst>
              </a:tr>
              <a:tr h="394037">
                <a:tc>
                  <a:txBody>
                    <a:bodyPr/>
                    <a:lstStyle/>
                    <a:p>
                      <a:r>
                        <a:rPr lang="de-DE" sz="1000" dirty="0"/>
                        <a:t>Problematische Starkregenereignisse </a:t>
                      </a:r>
                    </a:p>
                  </a:txBody>
                  <a:tcPr marL="49447" marR="49447" marT="24724" marB="24724"/>
                </a:tc>
                <a:tc>
                  <a:txBody>
                    <a:bodyPr/>
                    <a:lstStyle/>
                    <a:p>
                      <a:r>
                        <a:rPr lang="de-DE" sz="1000" dirty="0"/>
                        <a:t>55</a:t>
                      </a:r>
                    </a:p>
                  </a:txBody>
                  <a:tcPr marL="49447" marR="49447" marT="24724" marB="24724"/>
                </a:tc>
                <a:tc>
                  <a:txBody>
                    <a:bodyPr/>
                    <a:lstStyle/>
                    <a:p>
                      <a:r>
                        <a:rPr lang="de-DE" sz="1000" i="1" dirty="0"/>
                        <a:t>„Von den </a:t>
                      </a:r>
                      <a:r>
                        <a:rPr lang="de-DE" sz="1000" i="1" dirty="0" err="1"/>
                        <a:t>Waldorfer</a:t>
                      </a:r>
                      <a:r>
                        <a:rPr lang="de-DE" sz="1000" i="1" dirty="0"/>
                        <a:t> Höfen kommend schießt das Wasser bei Starkregen runter nach Ochtendung.“</a:t>
                      </a:r>
                    </a:p>
                    <a:p>
                      <a:r>
                        <a:rPr lang="de-DE" sz="1000" i="1" dirty="0"/>
                        <a:t>Wasser kommt vom Hang hinunter ins Wohngebiet.“</a:t>
                      </a:r>
                    </a:p>
                  </a:txBody>
                  <a:tcPr marL="49447" marR="49447" marT="24724" marB="24724"/>
                </a:tc>
                <a:extLst>
                  <a:ext uri="{0D108BD9-81ED-4DB2-BD59-A6C34878D82A}">
                    <a16:rowId xmlns:a16="http://schemas.microsoft.com/office/drawing/2014/main" val="1006906338"/>
                  </a:ext>
                </a:extLst>
              </a:tr>
              <a:tr h="364012">
                <a:tc>
                  <a:txBody>
                    <a:bodyPr/>
                    <a:lstStyle/>
                    <a:p>
                      <a:r>
                        <a:rPr lang="de-DE" sz="1000" dirty="0"/>
                        <a:t>Hochwasser Rhein</a:t>
                      </a:r>
                    </a:p>
                  </a:txBody>
                  <a:tcPr marL="49447" marR="49447" marT="24724" marB="24724"/>
                </a:tc>
                <a:tc>
                  <a:txBody>
                    <a:bodyPr/>
                    <a:lstStyle/>
                    <a:p>
                      <a:r>
                        <a:rPr lang="de-DE" sz="1000" dirty="0"/>
                        <a:t>47</a:t>
                      </a:r>
                    </a:p>
                  </a:txBody>
                  <a:tcPr marL="49447" marR="49447" marT="24724" marB="24724"/>
                </a:tc>
                <a:tc>
                  <a:txBody>
                    <a:bodyPr/>
                    <a:lstStyle/>
                    <a:p>
                      <a:r>
                        <a:rPr lang="de-DE" sz="1000" i="1" dirty="0"/>
                        <a:t>„Hochwassergefahr. Schon bei Pegelständen, die eigentlich nicht extrem sind, muss die Hauptstraße gesperrt werden. Es gibt keine Hochwasserschutzwände und viele Häuser stehen direkt am Rheinufer.“</a:t>
                      </a:r>
                    </a:p>
                  </a:txBody>
                  <a:tcPr marL="49447" marR="49447" marT="24724" marB="24724"/>
                </a:tc>
                <a:extLst>
                  <a:ext uri="{0D108BD9-81ED-4DB2-BD59-A6C34878D82A}">
                    <a16:rowId xmlns:a16="http://schemas.microsoft.com/office/drawing/2014/main" val="1617973585"/>
                  </a:ext>
                </a:extLst>
              </a:tr>
              <a:tr h="316274">
                <a:tc>
                  <a:txBody>
                    <a:bodyPr/>
                    <a:lstStyle/>
                    <a:p>
                      <a:r>
                        <a:rPr lang="de-DE" sz="1000" dirty="0"/>
                        <a:t>Hochwasser Mosel</a:t>
                      </a:r>
                    </a:p>
                  </a:txBody>
                  <a:tcPr marL="49447" marR="49447" marT="24724" marB="24724"/>
                </a:tc>
                <a:tc>
                  <a:txBody>
                    <a:bodyPr/>
                    <a:lstStyle/>
                    <a:p>
                      <a:r>
                        <a:rPr lang="de-DE" sz="1000" dirty="0"/>
                        <a:t>30</a:t>
                      </a:r>
                    </a:p>
                  </a:txBody>
                  <a:tcPr marL="49447" marR="49447" marT="24724" marB="24724"/>
                </a:tc>
                <a:tc>
                  <a:txBody>
                    <a:bodyPr/>
                    <a:lstStyle/>
                    <a:p>
                      <a:r>
                        <a:rPr lang="de-DE" sz="1000" i="1" dirty="0"/>
                        <a:t>„Moselhochwasser durch gesteigerten Zufluss von Nebenarmen/Bächen“</a:t>
                      </a:r>
                    </a:p>
                  </a:txBody>
                  <a:tcPr marL="49447" marR="49447" marT="24724" marB="24724"/>
                </a:tc>
                <a:extLst>
                  <a:ext uri="{0D108BD9-81ED-4DB2-BD59-A6C34878D82A}">
                    <a16:rowId xmlns:a16="http://schemas.microsoft.com/office/drawing/2014/main" val="3206874761"/>
                  </a:ext>
                </a:extLst>
              </a:tr>
              <a:tr h="402536">
                <a:tc>
                  <a:txBody>
                    <a:bodyPr/>
                    <a:lstStyle/>
                    <a:p>
                      <a:r>
                        <a:rPr lang="de-DE" sz="1000" dirty="0"/>
                        <a:t>Hochwasser durch Bäche/kleinere Flüsse</a:t>
                      </a:r>
                    </a:p>
                  </a:txBody>
                  <a:tcPr marL="49447" marR="49447" marT="24724" marB="24724"/>
                </a:tc>
                <a:tc>
                  <a:txBody>
                    <a:bodyPr/>
                    <a:lstStyle/>
                    <a:p>
                      <a:r>
                        <a:rPr lang="de-DE" sz="1000"/>
                        <a:t>21</a:t>
                      </a:r>
                    </a:p>
                  </a:txBody>
                  <a:tcPr marL="49447" marR="49447" marT="24724" marB="24724"/>
                </a:tc>
                <a:tc>
                  <a:txBody>
                    <a:bodyPr/>
                    <a:lstStyle/>
                    <a:p>
                      <a:r>
                        <a:rPr lang="de-DE" sz="1000" i="1" dirty="0"/>
                        <a:t>„Überlauf des </a:t>
                      </a:r>
                      <a:r>
                        <a:rPr lang="de-DE" sz="1000" i="1" dirty="0" err="1"/>
                        <a:t>Nothbachs</a:t>
                      </a:r>
                      <a:r>
                        <a:rPr lang="de-DE" sz="1000" i="1" dirty="0"/>
                        <a:t> schon bei normalen Regenereignissen.“</a:t>
                      </a:r>
                    </a:p>
                  </a:txBody>
                  <a:tcPr marL="49447" marR="49447" marT="24724" marB="24724"/>
                </a:tc>
                <a:extLst>
                  <a:ext uri="{0D108BD9-81ED-4DB2-BD59-A6C34878D82A}">
                    <a16:rowId xmlns:a16="http://schemas.microsoft.com/office/drawing/2014/main" val="3760579604"/>
                  </a:ext>
                </a:extLst>
              </a:tr>
              <a:tr h="403280">
                <a:tc>
                  <a:txBody>
                    <a:bodyPr/>
                    <a:lstStyle/>
                    <a:p>
                      <a:r>
                        <a:rPr lang="de-DE" sz="1000" dirty="0"/>
                        <a:t>Überflutung Tallagen/Unterführungen</a:t>
                      </a:r>
                    </a:p>
                  </a:txBody>
                  <a:tcPr marL="49447" marR="49447" marT="24724" marB="24724"/>
                </a:tc>
                <a:tc>
                  <a:txBody>
                    <a:bodyPr/>
                    <a:lstStyle/>
                    <a:p>
                      <a:r>
                        <a:rPr lang="de-DE" sz="1000"/>
                        <a:t>18</a:t>
                      </a:r>
                    </a:p>
                  </a:txBody>
                  <a:tcPr marL="49447" marR="49447" marT="24724" marB="24724"/>
                </a:tc>
                <a:tc>
                  <a:txBody>
                    <a:bodyPr/>
                    <a:lstStyle/>
                    <a:p>
                      <a:r>
                        <a:rPr lang="de-DE" sz="1000" i="1" dirty="0"/>
                        <a:t>„Unterführung ist häufig überflutet“, Vallendar, Starkregen von den umliegenden höhergelegenen Orten strömt das Wasser und sammelt sich im Tal.</a:t>
                      </a:r>
                    </a:p>
                  </a:txBody>
                  <a:tcPr marL="49447" marR="49447" marT="24724" marB="24724"/>
                </a:tc>
                <a:extLst>
                  <a:ext uri="{0D108BD9-81ED-4DB2-BD59-A6C34878D82A}">
                    <a16:rowId xmlns:a16="http://schemas.microsoft.com/office/drawing/2014/main" val="2462259540"/>
                  </a:ext>
                </a:extLst>
              </a:tr>
              <a:tr h="990415">
                <a:tc>
                  <a:txBody>
                    <a:bodyPr/>
                    <a:lstStyle/>
                    <a:p>
                      <a:r>
                        <a:rPr lang="de-DE" sz="1000" dirty="0"/>
                        <a:t>Probleme durch versiegelte Flächen</a:t>
                      </a:r>
                    </a:p>
                  </a:txBody>
                  <a:tcPr marL="49447" marR="49447" marT="24724" marB="24724"/>
                </a:tc>
                <a:tc>
                  <a:txBody>
                    <a:bodyPr/>
                    <a:lstStyle/>
                    <a:p>
                      <a:r>
                        <a:rPr lang="de-DE" sz="1000" dirty="0"/>
                        <a:t>14</a:t>
                      </a:r>
                    </a:p>
                  </a:txBody>
                  <a:tcPr marL="49447" marR="49447" marT="24724" marB="24724"/>
                </a:tc>
                <a:tc>
                  <a:txBody>
                    <a:bodyPr/>
                    <a:lstStyle/>
                    <a:p>
                      <a:r>
                        <a:rPr lang="de-DE" sz="1000" i="1" dirty="0"/>
                        <a:t>„Der </a:t>
                      </a:r>
                      <a:r>
                        <a:rPr lang="de-DE" sz="1000" i="1" dirty="0" err="1"/>
                        <a:t>Kellbach</a:t>
                      </a:r>
                      <a:r>
                        <a:rPr lang="de-DE" sz="1000" i="1" dirty="0"/>
                        <a:t> ist stark eingeengt und läuft bei Starkregen über auf eine versiegelte Fläche.“</a:t>
                      </a:r>
                    </a:p>
                    <a:p>
                      <a:r>
                        <a:rPr lang="de-DE" sz="1000" i="1" dirty="0"/>
                        <a:t> </a:t>
                      </a:r>
                    </a:p>
                    <a:p>
                      <a:r>
                        <a:rPr lang="de-DE" sz="1000" i="1" dirty="0"/>
                        <a:t>„Am Zusammenfluss von Nitz und Nette bei der Flut 2021 eine Wassermasse erlebt, die ich so noch nie erlebt habe. Es braucht dringend mehr Platz für Bäche und Flüsse.“</a:t>
                      </a:r>
                    </a:p>
                    <a:p>
                      <a:endParaRPr lang="de-DE" sz="1000" i="1" dirty="0"/>
                    </a:p>
                    <a:p>
                      <a:r>
                        <a:rPr lang="de-DE" sz="1000" i="1" dirty="0"/>
                        <a:t>„Versickerungsraten auf Feldern tendieren gegen Null“</a:t>
                      </a:r>
                    </a:p>
                  </a:txBody>
                  <a:tcPr marL="49447" marR="49447" marT="24724" marB="24724"/>
                </a:tc>
                <a:extLst>
                  <a:ext uri="{0D108BD9-81ED-4DB2-BD59-A6C34878D82A}">
                    <a16:rowId xmlns:a16="http://schemas.microsoft.com/office/drawing/2014/main" val="714350110"/>
                  </a:ext>
                </a:extLst>
              </a:tr>
              <a:tr h="670180">
                <a:tc>
                  <a:txBody>
                    <a:bodyPr/>
                    <a:lstStyle/>
                    <a:p>
                      <a:r>
                        <a:rPr lang="de-DE" sz="1000"/>
                        <a:t>Problematische Kanalisation/Rückstau</a:t>
                      </a:r>
                    </a:p>
                  </a:txBody>
                  <a:tcPr marL="49447" marR="49447" marT="24724" marB="24724"/>
                </a:tc>
                <a:tc>
                  <a:txBody>
                    <a:bodyPr/>
                    <a:lstStyle/>
                    <a:p>
                      <a:r>
                        <a:rPr lang="de-DE" sz="1000"/>
                        <a:t>11</a:t>
                      </a:r>
                    </a:p>
                  </a:txBody>
                  <a:tcPr marL="49447" marR="49447" marT="24724" marB="24724"/>
                </a:tc>
                <a:tc>
                  <a:txBody>
                    <a:bodyPr/>
                    <a:lstStyle/>
                    <a:p>
                      <a:r>
                        <a:rPr lang="de-DE" sz="1000" i="1" dirty="0"/>
                        <a:t>„Kanalisation fasst Wassermassen bei Starkregen nicht mehr“, „Gullys überfordert bei Starkregen in Ochtendung“, Die an Flüssen liegenden Orte werden stark belastet und wo die Kanalisation nicht auf Wassermassen angelegt ist</a:t>
                      </a:r>
                    </a:p>
                    <a:p>
                      <a:r>
                        <a:rPr lang="de-DE" sz="1000" i="1" dirty="0"/>
                        <a:t>Bei Starkregenereignissen können die Regenrinnen häufig die Wassermengen nicht mehr halten. Dies kann ich in der Andernacher Innenstadt immer häufiger beobachten.“</a:t>
                      </a:r>
                    </a:p>
                  </a:txBody>
                  <a:tcPr marL="49447" marR="49447" marT="24724" marB="24724"/>
                </a:tc>
                <a:extLst>
                  <a:ext uri="{0D108BD9-81ED-4DB2-BD59-A6C34878D82A}">
                    <a16:rowId xmlns:a16="http://schemas.microsoft.com/office/drawing/2014/main" val="1028108327"/>
                  </a:ext>
                </a:extLst>
              </a:tr>
              <a:tr h="672860">
                <a:tc>
                  <a:txBody>
                    <a:bodyPr/>
                    <a:lstStyle/>
                    <a:p>
                      <a:r>
                        <a:rPr lang="de-DE" sz="1000" dirty="0"/>
                        <a:t>Landwirtschaftliche Schäden (Starkregen)</a:t>
                      </a:r>
                    </a:p>
                  </a:txBody>
                  <a:tcPr marL="49447" marR="49447" marT="24724" marB="24724"/>
                </a:tc>
                <a:tc>
                  <a:txBody>
                    <a:bodyPr/>
                    <a:lstStyle/>
                    <a:p>
                      <a:r>
                        <a:rPr lang="de-DE" sz="1000" dirty="0"/>
                        <a:t>9</a:t>
                      </a:r>
                    </a:p>
                  </a:txBody>
                  <a:tcPr marL="49447" marR="49447" marT="24724" marB="24724"/>
                </a:tc>
                <a:tc>
                  <a:txBody>
                    <a:bodyPr/>
                    <a:lstStyle/>
                    <a:p>
                      <a:r>
                        <a:rPr lang="de-DE" sz="1000" i="1" dirty="0"/>
                        <a:t>"Der </a:t>
                      </a:r>
                      <a:r>
                        <a:rPr lang="de-DE" sz="1000" i="1" dirty="0" err="1"/>
                        <a:t>Nothbach</a:t>
                      </a:r>
                      <a:r>
                        <a:rPr lang="de-DE" sz="1000" i="1" dirty="0"/>
                        <a:t> hat stark an Höhe zugenommen. Umso mehr Flächen auf dem Maifeld versiegelt werden umso mehr Wasser muss der Bach mit sich führen. Die Felder östlich von </a:t>
                      </a:r>
                      <a:r>
                        <a:rPr lang="de-DE" sz="1000" i="1" dirty="0" err="1"/>
                        <a:t>Dreckenach</a:t>
                      </a:r>
                      <a:r>
                        <a:rPr lang="de-DE" sz="1000" i="1" dirty="0"/>
                        <a:t> gleichen  inzwischen oft einer Seen-Landschaft.“ </a:t>
                      </a:r>
                    </a:p>
                    <a:p>
                      <a:r>
                        <a:rPr lang="de-DE" sz="1000" i="1" dirty="0"/>
                        <a:t>„Hier sammelt sich bei Starkregen immer Wasser. Dies schränkt die landwirtschaftliche Benutzung in diesen Bereich ein bzw. lässt dann auch das Saatgut verfaulen.“</a:t>
                      </a:r>
                    </a:p>
                  </a:txBody>
                  <a:tcPr marL="49447" marR="49447" marT="24724" marB="24724"/>
                </a:tc>
                <a:extLst>
                  <a:ext uri="{0D108BD9-81ED-4DB2-BD59-A6C34878D82A}">
                    <a16:rowId xmlns:a16="http://schemas.microsoft.com/office/drawing/2014/main" val="1105085390"/>
                  </a:ext>
                </a:extLst>
              </a:tr>
              <a:tr h="836763">
                <a:tc>
                  <a:txBody>
                    <a:bodyPr/>
                    <a:lstStyle/>
                    <a:p>
                      <a:r>
                        <a:rPr lang="de-DE" sz="1000" dirty="0"/>
                        <a:t>Unzureichende Hochwasserschutzmaßnahmen</a:t>
                      </a:r>
                    </a:p>
                  </a:txBody>
                  <a:tcPr marL="49447" marR="49447" marT="24724" marB="24724"/>
                </a:tc>
                <a:tc>
                  <a:txBody>
                    <a:bodyPr/>
                    <a:lstStyle/>
                    <a:p>
                      <a:r>
                        <a:rPr lang="de-DE" sz="1000" dirty="0"/>
                        <a:t>8</a:t>
                      </a:r>
                    </a:p>
                  </a:txBody>
                  <a:tcPr marL="49447" marR="49447" marT="24724" marB="24724"/>
                </a:tc>
                <a:tc>
                  <a:txBody>
                    <a:bodyPr/>
                    <a:lstStyle/>
                    <a:p>
                      <a:r>
                        <a:rPr lang="de-DE" sz="1000" i="1" dirty="0"/>
                        <a:t>„Niederwerth, diese Insel kennt Hochwasser. Frage ist, ob durch Schutz von Hochwassermauern an anderen Orten das Wasser demnächst im ungeschätzten Bereichen deutlich stärker wird ?“</a:t>
                      </a:r>
                    </a:p>
                    <a:p>
                      <a:endParaRPr lang="de-DE" sz="1000" i="1" dirty="0"/>
                    </a:p>
                    <a:p>
                      <a:r>
                        <a:rPr lang="de-DE" sz="1000" i="1" dirty="0"/>
                        <a:t>„Bei Hochwasser stellt die Betonbrücke ein Hindernis dar, weil sich wegen der geringen Höhe  dort Treibgut sammelt und zu einer Überschwemmung führt </a:t>
                      </a:r>
                      <a:r>
                        <a:rPr lang="de-DE" sz="1000" i="1" dirty="0" err="1"/>
                        <a:t>bzw</a:t>
                      </a:r>
                      <a:r>
                        <a:rPr lang="de-DE" sz="1000" i="1" dirty="0"/>
                        <a:t> das Wasser nicht auf den Grünflächen dahinter ausweichen kann.“</a:t>
                      </a:r>
                    </a:p>
                  </a:txBody>
                  <a:tcPr marL="49447" marR="49447" marT="24724" marB="24724"/>
                </a:tc>
                <a:extLst>
                  <a:ext uri="{0D108BD9-81ED-4DB2-BD59-A6C34878D82A}">
                    <a16:rowId xmlns:a16="http://schemas.microsoft.com/office/drawing/2014/main" val="370012289"/>
                  </a:ext>
                </a:extLst>
              </a:tr>
            </a:tbl>
          </a:graphicData>
        </a:graphic>
      </p:graphicFrame>
    </p:spTree>
    <p:extLst>
      <p:ext uri="{BB962C8B-B14F-4D97-AF65-F5344CB8AC3E}">
        <p14:creationId xmlns:p14="http://schemas.microsoft.com/office/powerpoint/2010/main" val="25976288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EA5B01-99C9-CF90-CE80-8A582870867C}"/>
              </a:ext>
            </a:extLst>
          </p:cNvPr>
          <p:cNvSpPr>
            <a:spLocks noGrp="1"/>
          </p:cNvSpPr>
          <p:nvPr>
            <p:ph type="title"/>
          </p:nvPr>
        </p:nvSpPr>
        <p:spPr>
          <a:xfrm>
            <a:off x="202994" y="449261"/>
            <a:ext cx="11184642" cy="1172500"/>
          </a:xfrm>
        </p:spPr>
        <p:txBody>
          <a:bodyPr>
            <a:normAutofit fontScale="90000"/>
          </a:bodyPr>
          <a:lstStyle/>
          <a:p>
            <a:pPr algn="ctr"/>
            <a:r>
              <a:rPr lang="de-DE" sz="2700" dirty="0">
                <a:solidFill>
                  <a:srgbClr val="0C385D"/>
                </a:solidFill>
              </a:rPr>
              <a:t>Kommentare nach Kommunen: Welche Orte sind im Landkreis besonders von Starkregen und Hochwasser betroffen?</a:t>
            </a:r>
            <a:br>
              <a:rPr lang="de-DE" dirty="0"/>
            </a:br>
            <a:endParaRPr lang="de-DE" dirty="0">
              <a:solidFill>
                <a:srgbClr val="002E55"/>
              </a:solidFill>
            </a:endParaRPr>
          </a:p>
        </p:txBody>
      </p:sp>
      <p:pic>
        <p:nvPicPr>
          <p:cNvPr id="9" name="Inhaltsplatzhalter 8" descr="Ein Bild, das Text, Grafiken, Grafikdesign, Schrift enthält.&#10;&#10;Automatisch generierte Beschreibung">
            <a:extLst>
              <a:ext uri="{FF2B5EF4-FFF2-40B4-BE49-F238E27FC236}">
                <a16:creationId xmlns:a16="http://schemas.microsoft.com/office/drawing/2014/main" id="{F426DB4B-D1F6-776F-1BB1-B9674462AEF6}"/>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11198202" y="0"/>
            <a:ext cx="993797" cy="1116531"/>
          </a:xfrm>
        </p:spPr>
      </p:pic>
      <p:sp>
        <p:nvSpPr>
          <p:cNvPr id="10" name="Inhaltsplatzhalter 2">
            <a:extLst>
              <a:ext uri="{FF2B5EF4-FFF2-40B4-BE49-F238E27FC236}">
                <a16:creationId xmlns:a16="http://schemas.microsoft.com/office/drawing/2014/main" id="{10EBD96A-9143-9ABC-0969-21B0DAC52CA3}"/>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solidFill>
                <a:srgbClr val="002E55"/>
              </a:solidFill>
            </a:endParaRPr>
          </a:p>
          <a:p>
            <a:endParaRPr lang="de-DE" dirty="0">
              <a:solidFill>
                <a:srgbClr val="002E55"/>
              </a:solidFill>
            </a:endParaRPr>
          </a:p>
          <a:p>
            <a:endParaRPr lang="de-DE" dirty="0">
              <a:solidFill>
                <a:srgbClr val="002E55"/>
              </a:solidFill>
            </a:endParaRPr>
          </a:p>
          <a:p>
            <a:endParaRPr lang="de-DE" dirty="0">
              <a:solidFill>
                <a:srgbClr val="002E55"/>
              </a:solidFill>
            </a:endParaRPr>
          </a:p>
          <a:p>
            <a:pPr marL="0" indent="0">
              <a:buNone/>
            </a:pPr>
            <a:endParaRPr lang="de-DE" dirty="0">
              <a:solidFill>
                <a:srgbClr val="002E55"/>
              </a:solidFill>
            </a:endParaRPr>
          </a:p>
        </p:txBody>
      </p:sp>
      <p:sp>
        <p:nvSpPr>
          <p:cNvPr id="12" name="Rechteck 7">
            <a:extLst>
              <a:ext uri="{FF2B5EF4-FFF2-40B4-BE49-F238E27FC236}">
                <a16:creationId xmlns:a16="http://schemas.microsoft.com/office/drawing/2014/main" id="{61E88688-D633-4F74-4A08-169FDCCE2AC4}"/>
              </a:ext>
            </a:extLst>
          </p:cNvPr>
          <p:cNvSpPr/>
          <p:nvPr/>
        </p:nvSpPr>
        <p:spPr>
          <a:xfrm>
            <a:off x="0" y="6356350"/>
            <a:ext cx="12220281" cy="526833"/>
          </a:xfrm>
          <a:custGeom>
            <a:avLst/>
            <a:gdLst>
              <a:gd name="connsiteX0" fmla="*/ 0 w 12192001"/>
              <a:gd name="connsiteY0" fmla="*/ 0 h 325971"/>
              <a:gd name="connsiteX1" fmla="*/ 12192001 w 12192001"/>
              <a:gd name="connsiteY1" fmla="*/ 0 h 325971"/>
              <a:gd name="connsiteX2" fmla="*/ 12192001 w 12192001"/>
              <a:gd name="connsiteY2" fmla="*/ 325971 h 325971"/>
              <a:gd name="connsiteX3" fmla="*/ 0 w 12192001"/>
              <a:gd name="connsiteY3" fmla="*/ 325971 h 325971"/>
              <a:gd name="connsiteX4" fmla="*/ 0 w 12192001"/>
              <a:gd name="connsiteY4" fmla="*/ 0 h 325971"/>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220281"/>
              <a:gd name="connsiteY0" fmla="*/ 51695 h 519068"/>
              <a:gd name="connsiteX1" fmla="*/ 12220281 w 12220281"/>
              <a:gd name="connsiteY1" fmla="*/ 4561 h 519068"/>
              <a:gd name="connsiteX2" fmla="*/ 12192001 w 12220281"/>
              <a:gd name="connsiteY2" fmla="*/ 519068 h 519068"/>
              <a:gd name="connsiteX3" fmla="*/ 0 w 12220281"/>
              <a:gd name="connsiteY3" fmla="*/ 519068 h 519068"/>
              <a:gd name="connsiteX4" fmla="*/ 0 w 12220281"/>
              <a:gd name="connsiteY4" fmla="*/ 51695 h 519068"/>
              <a:gd name="connsiteX0" fmla="*/ 0 w 12220281"/>
              <a:gd name="connsiteY0" fmla="*/ 59460 h 526833"/>
              <a:gd name="connsiteX1" fmla="*/ 8144760 w 12220281"/>
              <a:gd name="connsiteY1" fmla="*/ 295876 h 526833"/>
              <a:gd name="connsiteX2" fmla="*/ 12220281 w 12220281"/>
              <a:gd name="connsiteY2" fmla="*/ 12326 h 526833"/>
              <a:gd name="connsiteX3" fmla="*/ 12192001 w 12220281"/>
              <a:gd name="connsiteY3" fmla="*/ 526833 h 526833"/>
              <a:gd name="connsiteX4" fmla="*/ 0 w 12220281"/>
              <a:gd name="connsiteY4" fmla="*/ 526833 h 526833"/>
              <a:gd name="connsiteX5" fmla="*/ 0 w 12220281"/>
              <a:gd name="connsiteY5" fmla="*/ 59460 h 52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20281" h="526833">
                <a:moveTo>
                  <a:pt x="0" y="59460"/>
                </a:moveTo>
                <a:cubicBezTo>
                  <a:pt x="1357460" y="-23025"/>
                  <a:pt x="6108047" y="303732"/>
                  <a:pt x="8144760" y="295876"/>
                </a:cubicBezTo>
                <a:cubicBezTo>
                  <a:pt x="10181473" y="288020"/>
                  <a:pt x="11545741" y="-70158"/>
                  <a:pt x="12220281" y="12326"/>
                </a:cubicBezTo>
                <a:lnTo>
                  <a:pt x="12192001" y="526833"/>
                </a:lnTo>
                <a:lnTo>
                  <a:pt x="0" y="526833"/>
                </a:lnTo>
                <a:lnTo>
                  <a:pt x="0" y="59460"/>
                </a:lnTo>
                <a:close/>
              </a:path>
            </a:pathLst>
          </a:custGeom>
          <a:solidFill>
            <a:srgbClr val="10B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liennummernplatzhalter 3">
            <a:extLst>
              <a:ext uri="{FF2B5EF4-FFF2-40B4-BE49-F238E27FC236}">
                <a16:creationId xmlns:a16="http://schemas.microsoft.com/office/drawing/2014/main" id="{5E11651D-5DF1-7E8D-8FB0-C7A8E37FFE35}"/>
              </a:ext>
            </a:extLst>
          </p:cNvPr>
          <p:cNvSpPr>
            <a:spLocks noGrp="1"/>
          </p:cNvSpPr>
          <p:nvPr>
            <p:ph type="sldNum" sz="quarter" idx="12"/>
          </p:nvPr>
        </p:nvSpPr>
        <p:spPr>
          <a:xfrm>
            <a:off x="11231249" y="6384631"/>
            <a:ext cx="542826" cy="365125"/>
          </a:xfrm>
        </p:spPr>
        <p:txBody>
          <a:bodyPr/>
          <a:lstStyle/>
          <a:p>
            <a:fld id="{C2405744-A29E-4934-8C45-CBA599106AB2}" type="slidenum">
              <a:rPr lang="de-DE" smtClean="0">
                <a:solidFill>
                  <a:schemeClr val="bg1"/>
                </a:solidFill>
              </a:rPr>
              <a:t>27</a:t>
            </a:fld>
            <a:endParaRPr lang="de-DE">
              <a:solidFill>
                <a:schemeClr val="bg1"/>
              </a:solidFill>
            </a:endParaRPr>
          </a:p>
        </p:txBody>
      </p:sp>
      <p:sp>
        <p:nvSpPr>
          <p:cNvPr id="6" name="Sehne 5">
            <a:extLst>
              <a:ext uri="{FF2B5EF4-FFF2-40B4-BE49-F238E27FC236}">
                <a16:creationId xmlns:a16="http://schemas.microsoft.com/office/drawing/2014/main" id="{92AC079B-0B1A-229D-3F82-1ED3220EAB75}"/>
              </a:ext>
            </a:extLst>
          </p:cNvPr>
          <p:cNvSpPr/>
          <p:nvPr/>
        </p:nvSpPr>
        <p:spPr>
          <a:xfrm rot="6586289">
            <a:off x="50912" y="6476590"/>
            <a:ext cx="416069" cy="619734"/>
          </a:xfrm>
          <a:prstGeom prst="chord">
            <a:avLst/>
          </a:prstGeom>
          <a:solidFill>
            <a:srgbClr val="85BC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Sehne 4">
            <a:extLst>
              <a:ext uri="{FF2B5EF4-FFF2-40B4-BE49-F238E27FC236}">
                <a16:creationId xmlns:a16="http://schemas.microsoft.com/office/drawing/2014/main" id="{962B2013-8BF4-975E-05D7-D0F44318A5A2}"/>
              </a:ext>
            </a:extLst>
          </p:cNvPr>
          <p:cNvSpPr/>
          <p:nvPr/>
        </p:nvSpPr>
        <p:spPr>
          <a:xfrm rot="13630274">
            <a:off x="-182014" y="6179041"/>
            <a:ext cx="345172" cy="919158"/>
          </a:xfrm>
          <a:prstGeom prst="chord">
            <a:avLst>
              <a:gd name="adj1" fmla="val 2700000"/>
              <a:gd name="adj2" fmla="val 13550198"/>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11" name="Tabelle 10">
            <a:extLst>
              <a:ext uri="{FF2B5EF4-FFF2-40B4-BE49-F238E27FC236}">
                <a16:creationId xmlns:a16="http://schemas.microsoft.com/office/drawing/2014/main" id="{1AE79FD0-909E-47F4-A938-3979171F05AB}"/>
              </a:ext>
            </a:extLst>
          </p:cNvPr>
          <p:cNvGraphicFramePr>
            <a:graphicFrameLocks noGrp="1"/>
          </p:cNvGraphicFramePr>
          <p:nvPr>
            <p:extLst>
              <p:ext uri="{D42A27DB-BD31-4B8C-83A1-F6EECF244321}">
                <p14:modId xmlns:p14="http://schemas.microsoft.com/office/powerpoint/2010/main" val="1030454255"/>
              </p:ext>
            </p:extLst>
          </p:nvPr>
        </p:nvGraphicFramePr>
        <p:xfrm>
          <a:off x="202994" y="1646238"/>
          <a:ext cx="11571081" cy="3751114"/>
        </p:xfrm>
        <a:graphic>
          <a:graphicData uri="http://schemas.openxmlformats.org/drawingml/2006/table">
            <a:tbl>
              <a:tblPr>
                <a:tableStyleId>{616DA210-FB5B-4158-B5E0-FEB733F419BA}</a:tableStyleId>
              </a:tblPr>
              <a:tblGrid>
                <a:gridCol w="1131335">
                  <a:extLst>
                    <a:ext uri="{9D8B030D-6E8A-4147-A177-3AD203B41FA5}">
                      <a16:colId xmlns:a16="http://schemas.microsoft.com/office/drawing/2014/main" val="2795307188"/>
                    </a:ext>
                  </a:extLst>
                </a:gridCol>
                <a:gridCol w="10439746">
                  <a:extLst>
                    <a:ext uri="{9D8B030D-6E8A-4147-A177-3AD203B41FA5}">
                      <a16:colId xmlns:a16="http://schemas.microsoft.com/office/drawing/2014/main" val="4244248867"/>
                    </a:ext>
                  </a:extLst>
                </a:gridCol>
              </a:tblGrid>
              <a:tr h="231469">
                <a:tc>
                  <a:txBody>
                    <a:bodyPr/>
                    <a:lstStyle/>
                    <a:p>
                      <a:r>
                        <a:rPr lang="de-DE" sz="1100" b="1" dirty="0"/>
                        <a:t>VG/Stadt</a:t>
                      </a:r>
                    </a:p>
                  </a:txBody>
                  <a:tcPr marL="40290" marR="40290" marT="20145" marB="20145" anchor="ctr"/>
                </a:tc>
                <a:tc>
                  <a:txBody>
                    <a:bodyPr/>
                    <a:lstStyle/>
                    <a:p>
                      <a:r>
                        <a:rPr lang="de-DE" sz="1100" b="1" dirty="0"/>
                        <a:t>Zitate</a:t>
                      </a:r>
                    </a:p>
                  </a:txBody>
                  <a:tcPr marL="40290" marR="40290" marT="20145" marB="20145" anchor="ctr"/>
                </a:tc>
                <a:extLst>
                  <a:ext uri="{0D108BD9-81ED-4DB2-BD59-A6C34878D82A}">
                    <a16:rowId xmlns:a16="http://schemas.microsoft.com/office/drawing/2014/main" val="1804163403"/>
                  </a:ext>
                </a:extLst>
              </a:tr>
              <a:tr h="1124263">
                <a:tc>
                  <a:txBody>
                    <a:bodyPr/>
                    <a:lstStyle/>
                    <a:p>
                      <a:r>
                        <a:rPr lang="de-DE" sz="1100" dirty="0"/>
                        <a:t>Maifeld</a:t>
                      </a:r>
                    </a:p>
                  </a:txBody>
                  <a:tcPr marL="40290" marR="40290" marT="20145" marB="2014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i="1" kern="1200" dirty="0">
                          <a:solidFill>
                            <a:schemeClr val="tx1"/>
                          </a:solidFill>
                          <a:effectLst/>
                          <a:latin typeface="+mn-lt"/>
                          <a:ea typeface="+mn-ea"/>
                          <a:cs typeface="+mn-cs"/>
                        </a:rPr>
                        <a:t>„Von den </a:t>
                      </a:r>
                      <a:r>
                        <a:rPr lang="de-DE" sz="1000" i="1" kern="1200" dirty="0" err="1">
                          <a:solidFill>
                            <a:schemeClr val="tx1"/>
                          </a:solidFill>
                          <a:effectLst/>
                          <a:latin typeface="+mn-lt"/>
                          <a:ea typeface="+mn-ea"/>
                          <a:cs typeface="+mn-cs"/>
                        </a:rPr>
                        <a:t>Waldorfer</a:t>
                      </a:r>
                      <a:r>
                        <a:rPr lang="de-DE" sz="1000" i="1" kern="1200" dirty="0">
                          <a:solidFill>
                            <a:schemeClr val="tx1"/>
                          </a:solidFill>
                          <a:effectLst/>
                          <a:latin typeface="+mn-lt"/>
                          <a:ea typeface="+mn-ea"/>
                          <a:cs typeface="+mn-cs"/>
                        </a:rPr>
                        <a:t> Höfen kommend schießt das Wasser bei Starkregen runter nach </a:t>
                      </a:r>
                      <a:r>
                        <a:rPr lang="de-DE" sz="1000" i="1" kern="1200" dirty="0" err="1">
                          <a:solidFill>
                            <a:schemeClr val="tx1"/>
                          </a:solidFill>
                          <a:effectLst/>
                          <a:latin typeface="+mn-lt"/>
                          <a:ea typeface="+mn-ea"/>
                          <a:cs typeface="+mn-cs"/>
                        </a:rPr>
                        <a:t>ochtendung</a:t>
                      </a:r>
                      <a:r>
                        <a:rPr lang="de-DE" sz="1000" i="1" kern="1200" dirty="0">
                          <a:solidFill>
                            <a:schemeClr val="tx1"/>
                          </a:solidFill>
                          <a:effectLst/>
                          <a:latin typeface="+mn-lt"/>
                          <a:ea typeface="+mn-ea"/>
                          <a:cs typeface="+mn-cs"/>
                        </a:rPr>
                        <a:t>. </a:t>
                      </a:r>
                      <a:r>
                        <a:rPr lang="de-DE" sz="1000" i="1" kern="1200" dirty="0" err="1">
                          <a:solidFill>
                            <a:schemeClr val="tx1"/>
                          </a:solidFill>
                          <a:effectLst/>
                          <a:latin typeface="+mn-lt"/>
                          <a:ea typeface="+mn-ea"/>
                          <a:cs typeface="+mn-cs"/>
                        </a:rPr>
                        <a:t>Gulli</a:t>
                      </a:r>
                      <a:r>
                        <a:rPr lang="de-DE" sz="1000" i="1" kern="1200" dirty="0">
                          <a:solidFill>
                            <a:schemeClr val="tx1"/>
                          </a:solidFill>
                          <a:effectLst/>
                          <a:latin typeface="+mn-lt"/>
                          <a:ea typeface="+mn-ea"/>
                          <a:cs typeface="+mn-cs"/>
                        </a:rPr>
                        <a:t> scheint nicht zu funktionieren oder zu wenig aufnahmefähig zu sein unter der Überführungsbrücke.“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i="1" kern="1200" dirty="0">
                          <a:solidFill>
                            <a:schemeClr val="tx1"/>
                          </a:solidFill>
                          <a:effectLst/>
                          <a:latin typeface="+mn-lt"/>
                          <a:ea typeface="+mn-ea"/>
                          <a:cs typeface="+mn-cs"/>
                        </a:rPr>
                        <a:t>„Das Nettetal ist bei starkem Regen schnell von Hochwasser betroffen, hier häufig im Bereich der </a:t>
                      </a:r>
                      <a:r>
                        <a:rPr lang="de-DE" sz="1000" i="1" kern="1200" dirty="0" err="1">
                          <a:solidFill>
                            <a:schemeClr val="tx1"/>
                          </a:solidFill>
                          <a:effectLst/>
                          <a:latin typeface="+mn-lt"/>
                          <a:ea typeface="+mn-ea"/>
                          <a:cs typeface="+mn-cs"/>
                        </a:rPr>
                        <a:t>Korbsmühle</a:t>
                      </a:r>
                      <a:r>
                        <a:rPr lang="de-DE" sz="1000" i="1" kern="1200" dirty="0">
                          <a:solidFill>
                            <a:schemeClr val="tx1"/>
                          </a:solidFill>
                          <a:effectLst/>
                          <a:latin typeface="+mn-lt"/>
                          <a:ea typeface="+mn-ea"/>
                          <a:cs typeface="+mn-cs"/>
                        </a:rPr>
                        <a:t> bis zum Grillplatz in Ochtendung zu beobachten.“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i="1" kern="1200" dirty="0">
                          <a:solidFill>
                            <a:schemeClr val="tx1"/>
                          </a:solidFill>
                          <a:effectLst/>
                          <a:latin typeface="+mn-lt"/>
                          <a:ea typeface="+mn-ea"/>
                          <a:cs typeface="+mn-cs"/>
                        </a:rPr>
                        <a:t>„Da das Maifeld sowieso wenig Waldfläche hat, heizt es sich besonders schnell auf.“</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i="1" kern="1200" dirty="0">
                          <a:solidFill>
                            <a:schemeClr val="tx1"/>
                          </a:solidFill>
                          <a:effectLst/>
                          <a:latin typeface="+mn-lt"/>
                          <a:ea typeface="+mn-ea"/>
                          <a:cs typeface="+mn-cs"/>
                        </a:rPr>
                        <a:t>„Das ganze Maifeld, wegen fehlender Bäume/Wald und intensiver landwirtschaftlicher Nutzung.“</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i="1" kern="1200" dirty="0">
                          <a:solidFill>
                            <a:schemeClr val="tx1"/>
                          </a:solidFill>
                          <a:effectLst/>
                          <a:latin typeface="+mn-lt"/>
                          <a:ea typeface="+mn-ea"/>
                          <a:cs typeface="+mn-cs"/>
                        </a:rPr>
                        <a:t>„In </a:t>
                      </a:r>
                      <a:r>
                        <a:rPr lang="de-DE" sz="1000" i="1" kern="1200" dirty="0" err="1">
                          <a:solidFill>
                            <a:schemeClr val="tx1"/>
                          </a:solidFill>
                          <a:effectLst/>
                          <a:latin typeface="+mn-lt"/>
                          <a:ea typeface="+mn-ea"/>
                          <a:cs typeface="+mn-cs"/>
                        </a:rPr>
                        <a:t>Trimbs</a:t>
                      </a:r>
                      <a:r>
                        <a:rPr lang="de-DE" sz="1000" i="1" kern="1200" dirty="0">
                          <a:solidFill>
                            <a:schemeClr val="tx1"/>
                          </a:solidFill>
                          <a:effectLst/>
                          <a:latin typeface="+mn-lt"/>
                          <a:ea typeface="+mn-ea"/>
                          <a:cs typeface="+mn-cs"/>
                        </a:rPr>
                        <a:t> steht im Sommer die Luft. Dadurch dass es im Tal liegt geht so gut wie nie Wind. Daher ist es im Sommer oft unerträglich heiß und man merkt einen deutlichen Unterschied zwischen Ortskern und Neubaugebiet.“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i="1" kern="1200" dirty="0">
                          <a:solidFill>
                            <a:schemeClr val="tx1"/>
                          </a:solidFill>
                          <a:effectLst/>
                          <a:latin typeface="+mn-lt"/>
                          <a:ea typeface="+mn-ea"/>
                          <a:cs typeface="+mn-cs"/>
                        </a:rPr>
                        <a:t>„Aufgrund von Verdichtung der Oberflächen auf dem Maifeld bzw. Verlagerung der Bachläufe entsteht stetig </a:t>
                      </a:r>
                      <a:r>
                        <a:rPr lang="de-DE" sz="1000" i="1" kern="1200" dirty="0" err="1">
                          <a:solidFill>
                            <a:schemeClr val="tx1"/>
                          </a:solidFill>
                          <a:effectLst/>
                          <a:latin typeface="+mn-lt"/>
                          <a:ea typeface="+mn-ea"/>
                          <a:cs typeface="+mn-cs"/>
                        </a:rPr>
                        <a:t>Flutungsgefahr</a:t>
                      </a:r>
                      <a:r>
                        <a:rPr lang="de-DE" sz="1000" i="1" kern="1200" dirty="0">
                          <a:solidFill>
                            <a:schemeClr val="tx1"/>
                          </a:solidFill>
                          <a:effectLst/>
                          <a:latin typeface="+mn-lt"/>
                          <a:ea typeface="+mn-ea"/>
                          <a:cs typeface="+mn-cs"/>
                        </a:rPr>
                        <a:t> in Senken/Kompressionen.“</a:t>
                      </a:r>
                    </a:p>
                  </a:txBody>
                  <a:tcPr marL="40290" marR="40290" marT="20145" marB="20145"/>
                </a:tc>
                <a:extLst>
                  <a:ext uri="{0D108BD9-81ED-4DB2-BD59-A6C34878D82A}">
                    <a16:rowId xmlns:a16="http://schemas.microsoft.com/office/drawing/2014/main" val="1307119475"/>
                  </a:ext>
                </a:extLst>
              </a:tr>
              <a:tr h="543465">
                <a:tc>
                  <a:txBody>
                    <a:bodyPr/>
                    <a:lstStyle/>
                    <a:p>
                      <a:r>
                        <a:rPr lang="de-DE" sz="1100" dirty="0"/>
                        <a:t>Stadt Andernach</a:t>
                      </a:r>
                    </a:p>
                  </a:txBody>
                  <a:tcPr marL="40290" marR="40290" marT="20145" marB="2014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i="1" kern="1200" dirty="0">
                          <a:solidFill>
                            <a:schemeClr val="tx1"/>
                          </a:solidFill>
                          <a:effectLst/>
                          <a:latin typeface="+mn-lt"/>
                          <a:ea typeface="+mn-ea"/>
                          <a:cs typeface="+mn-cs"/>
                        </a:rPr>
                        <a:t>„Hängige Bereiche oberhalb von </a:t>
                      </a:r>
                      <a:r>
                        <a:rPr lang="de-DE" sz="1000" i="1" kern="1200" dirty="0" err="1">
                          <a:solidFill>
                            <a:schemeClr val="tx1"/>
                          </a:solidFill>
                          <a:effectLst/>
                          <a:latin typeface="+mn-lt"/>
                          <a:ea typeface="+mn-ea"/>
                          <a:cs typeface="+mn-cs"/>
                        </a:rPr>
                        <a:t>Miesenheim</a:t>
                      </a:r>
                      <a:r>
                        <a:rPr lang="de-DE" sz="1000" i="1" kern="1200" dirty="0">
                          <a:solidFill>
                            <a:schemeClr val="tx1"/>
                          </a:solidFill>
                          <a:effectLst/>
                          <a:latin typeface="+mn-lt"/>
                          <a:ea typeface="+mn-ea"/>
                          <a:cs typeface="+mn-cs"/>
                        </a:rPr>
                        <a:t> sind von Erosion in Folge von Starkregen-Ereignissen bedroht.“</a:t>
                      </a:r>
                      <a:endParaRPr lang="de-DE" sz="10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i="1" kern="1200" dirty="0">
                          <a:solidFill>
                            <a:schemeClr val="tx1"/>
                          </a:solidFill>
                          <a:effectLst/>
                          <a:latin typeface="+mn-lt"/>
                          <a:ea typeface="+mn-ea"/>
                          <a:cs typeface="+mn-cs"/>
                        </a:rPr>
                        <a:t>„Starkregen: Kanalisation überfordert, Erdrutsche vom </a:t>
                      </a:r>
                      <a:r>
                        <a:rPr lang="de-DE" sz="1000" i="1" kern="1200" dirty="0" err="1">
                          <a:solidFill>
                            <a:schemeClr val="tx1"/>
                          </a:solidFill>
                          <a:effectLst/>
                          <a:latin typeface="+mn-lt"/>
                          <a:ea typeface="+mn-ea"/>
                          <a:cs typeface="+mn-cs"/>
                        </a:rPr>
                        <a:t>Krahnenberg</a:t>
                      </a:r>
                      <a:r>
                        <a:rPr lang="de-DE" sz="1000" i="1" kern="1200" dirty="0">
                          <a:solidFill>
                            <a:schemeClr val="tx1"/>
                          </a:solidFill>
                          <a:effectLst/>
                          <a:latin typeface="+mn-lt"/>
                          <a:ea typeface="+mn-ea"/>
                          <a:cs typeface="+mn-cs"/>
                        </a:rPr>
                        <a:t> und von den Feldern Richtung Eich.“</a:t>
                      </a:r>
                      <a:endParaRPr lang="de-DE" sz="10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i="1" kern="1200" dirty="0">
                          <a:solidFill>
                            <a:schemeClr val="tx1"/>
                          </a:solidFill>
                          <a:effectLst/>
                          <a:latin typeface="+mn-lt"/>
                          <a:ea typeface="+mn-ea"/>
                          <a:cs typeface="+mn-cs"/>
                        </a:rPr>
                        <a:t>„Bei Starkregenereignissen können die Regenrinnen häufig die Wassermengen nicht mehr halten. Dies kann ich in der Andernacher Innenstadt immer häufiger beobachten.“</a:t>
                      </a:r>
                      <a:endParaRPr lang="de-DE" sz="1000" i="1" dirty="0"/>
                    </a:p>
                  </a:txBody>
                  <a:tcPr marL="40290" marR="40290" marT="20145" marB="20145"/>
                </a:tc>
                <a:extLst>
                  <a:ext uri="{0D108BD9-81ED-4DB2-BD59-A6C34878D82A}">
                    <a16:rowId xmlns:a16="http://schemas.microsoft.com/office/drawing/2014/main" val="1914660413"/>
                  </a:ext>
                </a:extLst>
              </a:tr>
              <a:tr h="1716656">
                <a:tc>
                  <a:txBody>
                    <a:bodyPr/>
                    <a:lstStyle/>
                    <a:p>
                      <a:r>
                        <a:rPr lang="de-DE" sz="1100" dirty="0"/>
                        <a:t>VG Rhein-Mosel</a:t>
                      </a:r>
                    </a:p>
                  </a:txBody>
                  <a:tcPr marL="40290" marR="40290" marT="20145" marB="2014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i="1" kern="1200" dirty="0">
                          <a:solidFill>
                            <a:schemeClr val="tx1"/>
                          </a:solidFill>
                          <a:effectLst/>
                          <a:latin typeface="+mn-lt"/>
                          <a:ea typeface="+mn-ea"/>
                          <a:cs typeface="+mn-cs"/>
                        </a:rPr>
                        <a:t>„Campingplatz muss aufgrund von Hochwasser immer häufiger schließen!“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i="1" kern="1200" dirty="0">
                          <a:solidFill>
                            <a:schemeClr val="tx1"/>
                          </a:solidFill>
                          <a:effectLst/>
                          <a:latin typeface="+mn-lt"/>
                          <a:ea typeface="+mn-ea"/>
                          <a:cs typeface="+mn-cs"/>
                        </a:rPr>
                        <a:t>„Hochwasser und Starkregen sorgen für mehr Überschwemmungen, die auch kurzfristig auftreten können - eine große Gefahr für den Campingplatz in Hatzenport.“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i="1" kern="1200" dirty="0">
                          <a:solidFill>
                            <a:schemeClr val="tx1"/>
                          </a:solidFill>
                          <a:effectLst/>
                          <a:latin typeface="+mn-lt"/>
                          <a:ea typeface="+mn-ea"/>
                          <a:cs typeface="+mn-cs"/>
                        </a:rPr>
                        <a:t>"Der </a:t>
                      </a:r>
                      <a:r>
                        <a:rPr lang="de-DE" sz="1000" i="1" kern="1200" dirty="0" err="1">
                          <a:solidFill>
                            <a:schemeClr val="tx1"/>
                          </a:solidFill>
                          <a:effectLst/>
                          <a:latin typeface="+mn-lt"/>
                          <a:ea typeface="+mn-ea"/>
                          <a:cs typeface="+mn-cs"/>
                        </a:rPr>
                        <a:t>Nothbach</a:t>
                      </a:r>
                      <a:r>
                        <a:rPr lang="de-DE" sz="1000" i="1" kern="1200" dirty="0">
                          <a:solidFill>
                            <a:schemeClr val="tx1"/>
                          </a:solidFill>
                          <a:effectLst/>
                          <a:latin typeface="+mn-lt"/>
                          <a:ea typeface="+mn-ea"/>
                          <a:cs typeface="+mn-cs"/>
                        </a:rPr>
                        <a:t> hat stark an Höhe zugenommen. Umso mehr Flächen auf dem Maifeld versiegelt werden umso mehr Wasser muss der Bach mit sich führen. Die Felder östlich von </a:t>
                      </a:r>
                      <a:r>
                        <a:rPr lang="de-DE" sz="1000" i="1" kern="1200" dirty="0" err="1">
                          <a:solidFill>
                            <a:schemeClr val="tx1"/>
                          </a:solidFill>
                          <a:effectLst/>
                          <a:latin typeface="+mn-lt"/>
                          <a:ea typeface="+mn-ea"/>
                          <a:cs typeface="+mn-cs"/>
                        </a:rPr>
                        <a:t>Dreckenach</a:t>
                      </a:r>
                      <a:r>
                        <a:rPr lang="de-DE" sz="1000" i="1" kern="1200" dirty="0">
                          <a:solidFill>
                            <a:schemeClr val="tx1"/>
                          </a:solidFill>
                          <a:effectLst/>
                          <a:latin typeface="+mn-lt"/>
                          <a:ea typeface="+mn-ea"/>
                          <a:cs typeface="+mn-cs"/>
                        </a:rPr>
                        <a:t> gleichen  inzwischen oft einer Seen-Landschaft.“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i="1" kern="1200" dirty="0">
                          <a:solidFill>
                            <a:schemeClr val="tx1"/>
                          </a:solidFill>
                          <a:effectLst/>
                          <a:latin typeface="+mn-lt"/>
                          <a:ea typeface="+mn-ea"/>
                          <a:cs typeface="+mn-cs"/>
                        </a:rPr>
                        <a:t>„Überlauf des </a:t>
                      </a:r>
                      <a:r>
                        <a:rPr lang="de-DE" sz="1000" i="1" kern="1200" dirty="0" err="1">
                          <a:solidFill>
                            <a:schemeClr val="tx1"/>
                          </a:solidFill>
                          <a:effectLst/>
                          <a:latin typeface="+mn-lt"/>
                          <a:ea typeface="+mn-ea"/>
                          <a:cs typeface="+mn-cs"/>
                        </a:rPr>
                        <a:t>Nothbachs</a:t>
                      </a:r>
                      <a:r>
                        <a:rPr lang="de-DE" sz="1000" i="1" kern="1200" dirty="0">
                          <a:solidFill>
                            <a:schemeClr val="tx1"/>
                          </a:solidFill>
                          <a:effectLst/>
                          <a:latin typeface="+mn-lt"/>
                          <a:ea typeface="+mn-ea"/>
                          <a:cs typeface="+mn-cs"/>
                        </a:rPr>
                        <a:t> schon bei normalen Regenereignissen.“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i="1" kern="1200" dirty="0">
                          <a:solidFill>
                            <a:schemeClr val="tx1"/>
                          </a:solidFill>
                          <a:effectLst/>
                          <a:latin typeface="+mn-lt"/>
                          <a:ea typeface="+mn-ea"/>
                          <a:cs typeface="+mn-cs"/>
                        </a:rPr>
                        <a:t>„Durch die enge Bebauung hat die Elz keinen  Platz um sich bei Hochwasser auszubreiten.“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i="1" kern="1200" dirty="0">
                          <a:solidFill>
                            <a:schemeClr val="tx1"/>
                          </a:solidFill>
                          <a:effectLst/>
                          <a:latin typeface="+mn-lt"/>
                          <a:ea typeface="+mn-ea"/>
                          <a:cs typeface="+mn-cs"/>
                        </a:rPr>
                        <a:t>„Kobern-Gondorf, im speziellen die Ortslagen </a:t>
                      </a:r>
                      <a:r>
                        <a:rPr lang="de-DE" sz="1000" i="1" kern="1200" dirty="0" err="1">
                          <a:solidFill>
                            <a:schemeClr val="tx1"/>
                          </a:solidFill>
                          <a:effectLst/>
                          <a:latin typeface="+mn-lt"/>
                          <a:ea typeface="+mn-ea"/>
                          <a:cs typeface="+mn-cs"/>
                        </a:rPr>
                        <a:t>Dreckenach</a:t>
                      </a:r>
                      <a:r>
                        <a:rPr lang="de-DE" sz="1000" i="1" kern="1200" dirty="0">
                          <a:solidFill>
                            <a:schemeClr val="tx1"/>
                          </a:solidFill>
                          <a:effectLst/>
                          <a:latin typeface="+mn-lt"/>
                          <a:ea typeface="+mn-ea"/>
                          <a:cs typeface="+mn-cs"/>
                        </a:rPr>
                        <a:t> und Gondorf. Die Versickerungsraten  auf den intensiv genutzten Ackerflächen tendieren gegen Null. Schon nach 10 Liter Regen stehen auf den Feldern die Pfützen.“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i="1" kern="1200" dirty="0">
                          <a:solidFill>
                            <a:schemeClr val="tx1"/>
                          </a:solidFill>
                          <a:effectLst/>
                          <a:latin typeface="+mn-lt"/>
                          <a:ea typeface="+mn-ea"/>
                          <a:cs typeface="+mn-cs"/>
                        </a:rPr>
                        <a:t>„In Kobern-Gondorf im Bereich des </a:t>
                      </a:r>
                      <a:r>
                        <a:rPr lang="de-DE" sz="1000" i="1" kern="1200" dirty="0" err="1">
                          <a:solidFill>
                            <a:schemeClr val="tx1"/>
                          </a:solidFill>
                          <a:effectLst/>
                          <a:latin typeface="+mn-lt"/>
                          <a:ea typeface="+mn-ea"/>
                          <a:cs typeface="+mn-cs"/>
                        </a:rPr>
                        <a:t>Nothbachtals</a:t>
                      </a:r>
                      <a:r>
                        <a:rPr lang="de-DE" sz="1000" i="1" kern="1200" dirty="0">
                          <a:solidFill>
                            <a:schemeClr val="tx1"/>
                          </a:solidFill>
                          <a:effectLst/>
                          <a:latin typeface="+mn-lt"/>
                          <a:ea typeface="+mn-ea"/>
                          <a:cs typeface="+mn-cs"/>
                        </a:rPr>
                        <a:t> und der Felsdurchführung im Ortsteil Gondorf. Der </a:t>
                      </a:r>
                      <a:r>
                        <a:rPr lang="de-DE" sz="1000" i="1" kern="1200" dirty="0" err="1">
                          <a:solidFill>
                            <a:schemeClr val="tx1"/>
                          </a:solidFill>
                          <a:effectLst/>
                          <a:latin typeface="+mn-lt"/>
                          <a:ea typeface="+mn-ea"/>
                          <a:cs typeface="+mn-cs"/>
                        </a:rPr>
                        <a:t>Nothbach</a:t>
                      </a:r>
                      <a:r>
                        <a:rPr lang="de-DE" sz="1000" i="1" kern="1200" dirty="0">
                          <a:solidFill>
                            <a:schemeClr val="tx1"/>
                          </a:solidFill>
                          <a:effectLst/>
                          <a:latin typeface="+mn-lt"/>
                          <a:ea typeface="+mn-ea"/>
                          <a:cs typeface="+mn-cs"/>
                        </a:rPr>
                        <a:t> entwässert fast das komplette Oberflächenwasser aus dem Maifeld einschließlich der hier vorkommenden Industrieansiedlungen.“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i="1" kern="1200" dirty="0">
                          <a:solidFill>
                            <a:schemeClr val="tx1"/>
                          </a:solidFill>
                          <a:effectLst/>
                          <a:latin typeface="+mn-lt"/>
                          <a:ea typeface="+mn-ea"/>
                          <a:cs typeface="+mn-cs"/>
                        </a:rPr>
                        <a:t>„Sturzbäche in fast allen Moselorten mit steilen Hängen und Bächen von Hunsrück und Eifel.“</a:t>
                      </a:r>
                    </a:p>
                  </a:txBody>
                  <a:tcPr marL="40290" marR="40290" marT="20145" marB="20145"/>
                </a:tc>
                <a:extLst>
                  <a:ext uri="{0D108BD9-81ED-4DB2-BD59-A6C34878D82A}">
                    <a16:rowId xmlns:a16="http://schemas.microsoft.com/office/drawing/2014/main" val="1433600507"/>
                  </a:ext>
                </a:extLst>
              </a:tr>
            </a:tbl>
          </a:graphicData>
        </a:graphic>
      </p:graphicFrame>
    </p:spTree>
    <p:extLst>
      <p:ext uri="{BB962C8B-B14F-4D97-AF65-F5344CB8AC3E}">
        <p14:creationId xmlns:p14="http://schemas.microsoft.com/office/powerpoint/2010/main" val="42220535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EA5B01-99C9-CF90-CE80-8A582870867C}"/>
              </a:ext>
            </a:extLst>
          </p:cNvPr>
          <p:cNvSpPr>
            <a:spLocks noGrp="1"/>
          </p:cNvSpPr>
          <p:nvPr>
            <p:ph type="title"/>
          </p:nvPr>
        </p:nvSpPr>
        <p:spPr>
          <a:xfrm>
            <a:off x="124019" y="473738"/>
            <a:ext cx="11184642" cy="1172500"/>
          </a:xfrm>
        </p:spPr>
        <p:txBody>
          <a:bodyPr>
            <a:noAutofit/>
          </a:bodyPr>
          <a:lstStyle/>
          <a:p>
            <a:pPr algn="ctr"/>
            <a:r>
              <a:rPr lang="de-DE" sz="2400" dirty="0">
                <a:solidFill>
                  <a:srgbClr val="0C385D"/>
                </a:solidFill>
              </a:rPr>
              <a:t>Kommentare nach Kommunen: Welche Orte sind im Landkreis besonders von Starkregen und Hochwasser betroffen?</a:t>
            </a:r>
            <a:br>
              <a:rPr lang="de-DE" dirty="0"/>
            </a:br>
            <a:endParaRPr lang="de-DE" dirty="0">
              <a:solidFill>
                <a:srgbClr val="002E55"/>
              </a:solidFill>
            </a:endParaRPr>
          </a:p>
        </p:txBody>
      </p:sp>
      <p:pic>
        <p:nvPicPr>
          <p:cNvPr id="9" name="Inhaltsplatzhalter 8" descr="Ein Bild, das Text, Grafiken, Grafikdesign, Schrift enthält.&#10;&#10;Automatisch generierte Beschreibung">
            <a:extLst>
              <a:ext uri="{FF2B5EF4-FFF2-40B4-BE49-F238E27FC236}">
                <a16:creationId xmlns:a16="http://schemas.microsoft.com/office/drawing/2014/main" id="{F426DB4B-D1F6-776F-1BB1-B9674462AEF6}"/>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11198202" y="0"/>
            <a:ext cx="993797" cy="1116531"/>
          </a:xfrm>
        </p:spPr>
      </p:pic>
      <p:sp>
        <p:nvSpPr>
          <p:cNvPr id="10" name="Inhaltsplatzhalter 2">
            <a:extLst>
              <a:ext uri="{FF2B5EF4-FFF2-40B4-BE49-F238E27FC236}">
                <a16:creationId xmlns:a16="http://schemas.microsoft.com/office/drawing/2014/main" id="{10EBD96A-9143-9ABC-0969-21B0DAC52CA3}"/>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solidFill>
                <a:srgbClr val="002E55"/>
              </a:solidFill>
            </a:endParaRPr>
          </a:p>
          <a:p>
            <a:endParaRPr lang="de-DE" dirty="0">
              <a:solidFill>
                <a:srgbClr val="002E55"/>
              </a:solidFill>
            </a:endParaRPr>
          </a:p>
          <a:p>
            <a:endParaRPr lang="de-DE" dirty="0">
              <a:solidFill>
                <a:srgbClr val="002E55"/>
              </a:solidFill>
            </a:endParaRPr>
          </a:p>
          <a:p>
            <a:endParaRPr lang="de-DE" dirty="0">
              <a:solidFill>
                <a:srgbClr val="002E55"/>
              </a:solidFill>
            </a:endParaRPr>
          </a:p>
          <a:p>
            <a:pPr marL="0" indent="0">
              <a:buNone/>
            </a:pPr>
            <a:endParaRPr lang="de-DE" dirty="0">
              <a:solidFill>
                <a:srgbClr val="002E55"/>
              </a:solidFill>
            </a:endParaRPr>
          </a:p>
        </p:txBody>
      </p:sp>
      <p:sp>
        <p:nvSpPr>
          <p:cNvPr id="12" name="Rechteck 7">
            <a:extLst>
              <a:ext uri="{FF2B5EF4-FFF2-40B4-BE49-F238E27FC236}">
                <a16:creationId xmlns:a16="http://schemas.microsoft.com/office/drawing/2014/main" id="{61E88688-D633-4F74-4A08-169FDCCE2AC4}"/>
              </a:ext>
            </a:extLst>
          </p:cNvPr>
          <p:cNvSpPr/>
          <p:nvPr/>
        </p:nvSpPr>
        <p:spPr>
          <a:xfrm>
            <a:off x="0" y="6356350"/>
            <a:ext cx="12220281" cy="526833"/>
          </a:xfrm>
          <a:custGeom>
            <a:avLst/>
            <a:gdLst>
              <a:gd name="connsiteX0" fmla="*/ 0 w 12192001"/>
              <a:gd name="connsiteY0" fmla="*/ 0 h 325971"/>
              <a:gd name="connsiteX1" fmla="*/ 12192001 w 12192001"/>
              <a:gd name="connsiteY1" fmla="*/ 0 h 325971"/>
              <a:gd name="connsiteX2" fmla="*/ 12192001 w 12192001"/>
              <a:gd name="connsiteY2" fmla="*/ 325971 h 325971"/>
              <a:gd name="connsiteX3" fmla="*/ 0 w 12192001"/>
              <a:gd name="connsiteY3" fmla="*/ 325971 h 325971"/>
              <a:gd name="connsiteX4" fmla="*/ 0 w 12192001"/>
              <a:gd name="connsiteY4" fmla="*/ 0 h 325971"/>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220281"/>
              <a:gd name="connsiteY0" fmla="*/ 51695 h 519068"/>
              <a:gd name="connsiteX1" fmla="*/ 12220281 w 12220281"/>
              <a:gd name="connsiteY1" fmla="*/ 4561 h 519068"/>
              <a:gd name="connsiteX2" fmla="*/ 12192001 w 12220281"/>
              <a:gd name="connsiteY2" fmla="*/ 519068 h 519068"/>
              <a:gd name="connsiteX3" fmla="*/ 0 w 12220281"/>
              <a:gd name="connsiteY3" fmla="*/ 519068 h 519068"/>
              <a:gd name="connsiteX4" fmla="*/ 0 w 12220281"/>
              <a:gd name="connsiteY4" fmla="*/ 51695 h 519068"/>
              <a:gd name="connsiteX0" fmla="*/ 0 w 12220281"/>
              <a:gd name="connsiteY0" fmla="*/ 59460 h 526833"/>
              <a:gd name="connsiteX1" fmla="*/ 8144760 w 12220281"/>
              <a:gd name="connsiteY1" fmla="*/ 295876 h 526833"/>
              <a:gd name="connsiteX2" fmla="*/ 12220281 w 12220281"/>
              <a:gd name="connsiteY2" fmla="*/ 12326 h 526833"/>
              <a:gd name="connsiteX3" fmla="*/ 12192001 w 12220281"/>
              <a:gd name="connsiteY3" fmla="*/ 526833 h 526833"/>
              <a:gd name="connsiteX4" fmla="*/ 0 w 12220281"/>
              <a:gd name="connsiteY4" fmla="*/ 526833 h 526833"/>
              <a:gd name="connsiteX5" fmla="*/ 0 w 12220281"/>
              <a:gd name="connsiteY5" fmla="*/ 59460 h 52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20281" h="526833">
                <a:moveTo>
                  <a:pt x="0" y="59460"/>
                </a:moveTo>
                <a:cubicBezTo>
                  <a:pt x="1357460" y="-23025"/>
                  <a:pt x="6108047" y="303732"/>
                  <a:pt x="8144760" y="295876"/>
                </a:cubicBezTo>
                <a:cubicBezTo>
                  <a:pt x="10181473" y="288020"/>
                  <a:pt x="11545741" y="-70158"/>
                  <a:pt x="12220281" y="12326"/>
                </a:cubicBezTo>
                <a:lnTo>
                  <a:pt x="12192001" y="526833"/>
                </a:lnTo>
                <a:lnTo>
                  <a:pt x="0" y="526833"/>
                </a:lnTo>
                <a:lnTo>
                  <a:pt x="0" y="59460"/>
                </a:lnTo>
                <a:close/>
              </a:path>
            </a:pathLst>
          </a:custGeom>
          <a:solidFill>
            <a:srgbClr val="10B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liennummernplatzhalter 3">
            <a:extLst>
              <a:ext uri="{FF2B5EF4-FFF2-40B4-BE49-F238E27FC236}">
                <a16:creationId xmlns:a16="http://schemas.microsoft.com/office/drawing/2014/main" id="{5E11651D-5DF1-7E8D-8FB0-C7A8E37FFE35}"/>
              </a:ext>
            </a:extLst>
          </p:cNvPr>
          <p:cNvSpPr>
            <a:spLocks noGrp="1"/>
          </p:cNvSpPr>
          <p:nvPr>
            <p:ph type="sldNum" sz="quarter" idx="12"/>
          </p:nvPr>
        </p:nvSpPr>
        <p:spPr>
          <a:xfrm>
            <a:off x="11231249" y="6384631"/>
            <a:ext cx="542826" cy="365125"/>
          </a:xfrm>
        </p:spPr>
        <p:txBody>
          <a:bodyPr/>
          <a:lstStyle/>
          <a:p>
            <a:fld id="{C2405744-A29E-4934-8C45-CBA599106AB2}" type="slidenum">
              <a:rPr lang="de-DE" smtClean="0">
                <a:solidFill>
                  <a:schemeClr val="bg1"/>
                </a:solidFill>
              </a:rPr>
              <a:t>28</a:t>
            </a:fld>
            <a:endParaRPr lang="de-DE">
              <a:solidFill>
                <a:schemeClr val="bg1"/>
              </a:solidFill>
            </a:endParaRPr>
          </a:p>
        </p:txBody>
      </p:sp>
      <p:sp>
        <p:nvSpPr>
          <p:cNvPr id="6" name="Sehne 5">
            <a:extLst>
              <a:ext uri="{FF2B5EF4-FFF2-40B4-BE49-F238E27FC236}">
                <a16:creationId xmlns:a16="http://schemas.microsoft.com/office/drawing/2014/main" id="{92AC079B-0B1A-229D-3F82-1ED3220EAB75}"/>
              </a:ext>
            </a:extLst>
          </p:cNvPr>
          <p:cNvSpPr/>
          <p:nvPr/>
        </p:nvSpPr>
        <p:spPr>
          <a:xfrm rot="6586289">
            <a:off x="50912" y="6476590"/>
            <a:ext cx="416069" cy="619734"/>
          </a:xfrm>
          <a:prstGeom prst="chord">
            <a:avLst/>
          </a:prstGeom>
          <a:solidFill>
            <a:srgbClr val="85BC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Sehne 4">
            <a:extLst>
              <a:ext uri="{FF2B5EF4-FFF2-40B4-BE49-F238E27FC236}">
                <a16:creationId xmlns:a16="http://schemas.microsoft.com/office/drawing/2014/main" id="{962B2013-8BF4-975E-05D7-D0F44318A5A2}"/>
              </a:ext>
            </a:extLst>
          </p:cNvPr>
          <p:cNvSpPr/>
          <p:nvPr/>
        </p:nvSpPr>
        <p:spPr>
          <a:xfrm rot="13630274">
            <a:off x="-182014" y="6179041"/>
            <a:ext cx="345172" cy="919158"/>
          </a:xfrm>
          <a:prstGeom prst="chord">
            <a:avLst>
              <a:gd name="adj1" fmla="val 2700000"/>
              <a:gd name="adj2" fmla="val 13550198"/>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11" name="Tabelle 10">
            <a:extLst>
              <a:ext uri="{FF2B5EF4-FFF2-40B4-BE49-F238E27FC236}">
                <a16:creationId xmlns:a16="http://schemas.microsoft.com/office/drawing/2014/main" id="{1AE79FD0-909E-47F4-A938-3979171F05AB}"/>
              </a:ext>
            </a:extLst>
          </p:cNvPr>
          <p:cNvGraphicFramePr>
            <a:graphicFrameLocks noGrp="1"/>
          </p:cNvGraphicFramePr>
          <p:nvPr>
            <p:extLst>
              <p:ext uri="{D42A27DB-BD31-4B8C-83A1-F6EECF244321}">
                <p14:modId xmlns:p14="http://schemas.microsoft.com/office/powerpoint/2010/main" val="2432528568"/>
              </p:ext>
            </p:extLst>
          </p:nvPr>
        </p:nvGraphicFramePr>
        <p:xfrm>
          <a:off x="124019" y="1713529"/>
          <a:ext cx="11571081" cy="2893654"/>
        </p:xfrm>
        <a:graphic>
          <a:graphicData uri="http://schemas.openxmlformats.org/drawingml/2006/table">
            <a:tbl>
              <a:tblPr>
                <a:tableStyleId>{616DA210-FB5B-4158-B5E0-FEB733F419BA}</a:tableStyleId>
              </a:tblPr>
              <a:tblGrid>
                <a:gridCol w="1131335">
                  <a:extLst>
                    <a:ext uri="{9D8B030D-6E8A-4147-A177-3AD203B41FA5}">
                      <a16:colId xmlns:a16="http://schemas.microsoft.com/office/drawing/2014/main" val="2795307188"/>
                    </a:ext>
                  </a:extLst>
                </a:gridCol>
                <a:gridCol w="10439746">
                  <a:extLst>
                    <a:ext uri="{9D8B030D-6E8A-4147-A177-3AD203B41FA5}">
                      <a16:colId xmlns:a16="http://schemas.microsoft.com/office/drawing/2014/main" val="4244248867"/>
                    </a:ext>
                  </a:extLst>
                </a:gridCol>
              </a:tblGrid>
              <a:tr h="0">
                <a:tc>
                  <a:txBody>
                    <a:bodyPr/>
                    <a:lstStyle/>
                    <a:p>
                      <a:r>
                        <a:rPr lang="de-DE" sz="1100" b="1" dirty="0"/>
                        <a:t>VG/Stadt</a:t>
                      </a:r>
                    </a:p>
                  </a:txBody>
                  <a:tcPr marL="40290" marR="40290" marT="20145" marB="20145" anchor="ctr"/>
                </a:tc>
                <a:tc>
                  <a:txBody>
                    <a:bodyPr/>
                    <a:lstStyle/>
                    <a:p>
                      <a:r>
                        <a:rPr lang="de-DE" sz="1100" b="1" dirty="0"/>
                        <a:t>Zitate</a:t>
                      </a:r>
                    </a:p>
                  </a:txBody>
                  <a:tcPr marL="40290" marR="40290" marT="20145" marB="20145" anchor="ctr"/>
                </a:tc>
                <a:extLst>
                  <a:ext uri="{0D108BD9-81ED-4DB2-BD59-A6C34878D82A}">
                    <a16:rowId xmlns:a16="http://schemas.microsoft.com/office/drawing/2014/main" val="1804163403"/>
                  </a:ext>
                </a:extLst>
              </a:tr>
              <a:tr h="1155906">
                <a:tc>
                  <a:txBody>
                    <a:bodyPr/>
                    <a:lstStyle/>
                    <a:p>
                      <a:r>
                        <a:rPr lang="de-DE" sz="1000" dirty="0"/>
                        <a:t>VG Mendig</a:t>
                      </a:r>
                    </a:p>
                  </a:txBody>
                  <a:tcPr marL="40290" marR="40290" marT="20145" marB="2014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i="1" kern="1200" dirty="0">
                          <a:solidFill>
                            <a:schemeClr val="tx1"/>
                          </a:solidFill>
                          <a:effectLst/>
                          <a:latin typeface="+mn-lt"/>
                          <a:ea typeface="+mn-ea"/>
                          <a:cs typeface="+mn-cs"/>
                        </a:rPr>
                        <a:t>„Hier gab es mehrere Starkregenereignisse in den letzten Jahren, die z. T. zu Schlammabgängen vom </a:t>
                      </a:r>
                      <a:r>
                        <a:rPr lang="de-DE" sz="1000" i="1" kern="1200" dirty="0" err="1">
                          <a:solidFill>
                            <a:schemeClr val="tx1"/>
                          </a:solidFill>
                          <a:effectLst/>
                          <a:latin typeface="+mn-lt"/>
                          <a:ea typeface="+mn-ea"/>
                          <a:cs typeface="+mn-cs"/>
                        </a:rPr>
                        <a:t>Burgerberg</a:t>
                      </a:r>
                      <a:r>
                        <a:rPr lang="de-DE" sz="1000" i="1" kern="1200" dirty="0">
                          <a:solidFill>
                            <a:schemeClr val="tx1"/>
                          </a:solidFill>
                          <a:effectLst/>
                          <a:latin typeface="+mn-lt"/>
                          <a:ea typeface="+mn-ea"/>
                          <a:cs typeface="+mn-cs"/>
                        </a:rPr>
                        <a:t> geführt und Felder und Häuser geschädigt haben.“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i="1" kern="1200" dirty="0">
                          <a:solidFill>
                            <a:schemeClr val="tx1"/>
                          </a:solidFill>
                          <a:effectLst/>
                          <a:latin typeface="+mn-lt"/>
                          <a:ea typeface="+mn-ea"/>
                          <a:cs typeface="+mn-cs"/>
                        </a:rPr>
                        <a:t>„Der </a:t>
                      </a:r>
                      <a:r>
                        <a:rPr lang="de-DE" sz="1000" i="1" kern="1200" dirty="0" err="1">
                          <a:solidFill>
                            <a:schemeClr val="tx1"/>
                          </a:solidFill>
                          <a:effectLst/>
                          <a:latin typeface="+mn-lt"/>
                          <a:ea typeface="+mn-ea"/>
                          <a:cs typeface="+mn-cs"/>
                        </a:rPr>
                        <a:t>Kellbach</a:t>
                      </a:r>
                      <a:r>
                        <a:rPr lang="de-DE" sz="1000" i="1" kern="1200" dirty="0">
                          <a:solidFill>
                            <a:schemeClr val="tx1"/>
                          </a:solidFill>
                          <a:effectLst/>
                          <a:latin typeface="+mn-lt"/>
                          <a:ea typeface="+mn-ea"/>
                          <a:cs typeface="+mn-cs"/>
                        </a:rPr>
                        <a:t> ist stark eingeengt und läuft bei Starkregen über auf eine versiegelte Fläche.“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i="1" kern="1200" dirty="0">
                          <a:solidFill>
                            <a:schemeClr val="tx1"/>
                          </a:solidFill>
                          <a:effectLst/>
                          <a:latin typeface="+mn-lt"/>
                          <a:ea typeface="+mn-ea"/>
                          <a:cs typeface="+mn-cs"/>
                        </a:rPr>
                        <a:t>„Bei Starkregen steigt sie Nette hier sehr schnell an und hat keinen Platz um sich auszubreiten.“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i="1" kern="1200" dirty="0">
                          <a:solidFill>
                            <a:schemeClr val="tx1"/>
                          </a:solidFill>
                          <a:effectLst/>
                          <a:latin typeface="+mn-lt"/>
                          <a:ea typeface="+mn-ea"/>
                          <a:cs typeface="+mn-cs"/>
                        </a:rPr>
                        <a:t>„Allgemein am </a:t>
                      </a:r>
                      <a:r>
                        <a:rPr lang="de-DE" sz="1000" i="1" kern="1200" dirty="0" err="1">
                          <a:solidFill>
                            <a:schemeClr val="tx1"/>
                          </a:solidFill>
                          <a:effectLst/>
                          <a:latin typeface="+mn-lt"/>
                          <a:ea typeface="+mn-ea"/>
                          <a:cs typeface="+mn-cs"/>
                        </a:rPr>
                        <a:t>Kellbach</a:t>
                      </a:r>
                      <a:r>
                        <a:rPr lang="de-DE" sz="1000" i="1" kern="1200" dirty="0">
                          <a:solidFill>
                            <a:schemeClr val="tx1"/>
                          </a:solidFill>
                          <a:effectLst/>
                          <a:latin typeface="+mn-lt"/>
                          <a:ea typeface="+mn-ea"/>
                          <a:cs typeface="+mn-cs"/>
                        </a:rPr>
                        <a:t> in </a:t>
                      </a:r>
                      <a:r>
                        <a:rPr lang="de-DE" sz="1000" i="1" kern="1200" dirty="0" err="1">
                          <a:solidFill>
                            <a:schemeClr val="tx1"/>
                          </a:solidFill>
                          <a:effectLst/>
                          <a:latin typeface="+mn-lt"/>
                          <a:ea typeface="+mn-ea"/>
                          <a:cs typeface="+mn-cs"/>
                        </a:rPr>
                        <a:t>Obermendig</a:t>
                      </a:r>
                      <a:r>
                        <a:rPr lang="de-DE" sz="1000" i="1" kern="1200" dirty="0">
                          <a:solidFill>
                            <a:schemeClr val="tx1"/>
                          </a:solidFill>
                          <a:effectLst/>
                          <a:latin typeface="+mn-lt"/>
                          <a:ea typeface="+mn-ea"/>
                          <a:cs typeface="+mn-cs"/>
                        </a:rPr>
                        <a:t> mehrere Hochwasser erlebt. Zum Teil mehrere Jahre hintereinander. Manchmal weniger und manchmal viel mehr. Es wurden viele Vorschläge gemacht und es passiert wenig bis nichts. Ein Flut- oder Rückhaltebecken wäre gut.“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i="1" kern="1200" dirty="0">
                          <a:solidFill>
                            <a:schemeClr val="tx1"/>
                          </a:solidFill>
                          <a:effectLst/>
                          <a:latin typeface="+mn-lt"/>
                          <a:ea typeface="+mn-ea"/>
                          <a:cs typeface="+mn-cs"/>
                        </a:rPr>
                        <a:t>„Spürbarer Unterschied zwischen </a:t>
                      </a:r>
                      <a:r>
                        <a:rPr lang="de-DE" sz="1000" i="1" kern="1200" dirty="0" err="1">
                          <a:solidFill>
                            <a:schemeClr val="tx1"/>
                          </a:solidFill>
                          <a:effectLst/>
                          <a:latin typeface="+mn-lt"/>
                          <a:ea typeface="+mn-ea"/>
                          <a:cs typeface="+mn-cs"/>
                        </a:rPr>
                        <a:t>Obermendig</a:t>
                      </a:r>
                      <a:r>
                        <a:rPr lang="de-DE" sz="1000" i="1" kern="1200" dirty="0">
                          <a:solidFill>
                            <a:schemeClr val="tx1"/>
                          </a:solidFill>
                          <a:effectLst/>
                          <a:latin typeface="+mn-lt"/>
                          <a:ea typeface="+mn-ea"/>
                          <a:cs typeface="+mn-cs"/>
                        </a:rPr>
                        <a:t> und </a:t>
                      </a:r>
                      <a:r>
                        <a:rPr lang="de-DE" sz="1000" i="1" kern="1200" dirty="0" err="1">
                          <a:solidFill>
                            <a:schemeClr val="tx1"/>
                          </a:solidFill>
                          <a:effectLst/>
                          <a:latin typeface="+mn-lt"/>
                          <a:ea typeface="+mn-ea"/>
                          <a:cs typeface="+mn-cs"/>
                        </a:rPr>
                        <a:t>Niedermendig</a:t>
                      </a:r>
                      <a:r>
                        <a:rPr lang="de-DE" sz="1000" i="1" kern="1200" dirty="0">
                          <a:solidFill>
                            <a:schemeClr val="tx1"/>
                          </a:solidFill>
                          <a:effectLst/>
                          <a:latin typeface="+mn-lt"/>
                          <a:ea typeface="+mn-ea"/>
                          <a:cs typeface="+mn-cs"/>
                        </a:rPr>
                        <a:t> - Kessellage </a:t>
                      </a:r>
                      <a:r>
                        <a:rPr lang="de-DE" sz="1000" i="1" kern="1200" dirty="0" err="1">
                          <a:solidFill>
                            <a:schemeClr val="tx1"/>
                          </a:solidFill>
                          <a:effectLst/>
                          <a:latin typeface="+mn-lt"/>
                          <a:ea typeface="+mn-ea"/>
                          <a:cs typeface="+mn-cs"/>
                        </a:rPr>
                        <a:t>Niedermendig</a:t>
                      </a:r>
                      <a:r>
                        <a:rPr lang="de-DE" sz="1000" i="1" kern="1200" dirty="0">
                          <a:solidFill>
                            <a:schemeClr val="tx1"/>
                          </a:solidFill>
                          <a:effectLst/>
                          <a:latin typeface="+mn-lt"/>
                          <a:ea typeface="+mn-ea"/>
                          <a:cs typeface="+mn-cs"/>
                        </a:rPr>
                        <a:t> äußerst unangenehm.“</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i="1" kern="1200" dirty="0">
                          <a:solidFill>
                            <a:schemeClr val="tx1"/>
                          </a:solidFill>
                          <a:effectLst/>
                          <a:latin typeface="+mn-lt"/>
                          <a:ea typeface="+mn-ea"/>
                          <a:cs typeface="+mn-cs"/>
                        </a:rPr>
                        <a:t>„Es wird im Sommer unerträglich heiß manchmal im Tal des </a:t>
                      </a:r>
                      <a:r>
                        <a:rPr lang="de-DE" sz="1000" i="1" kern="1200" dirty="0" err="1">
                          <a:solidFill>
                            <a:schemeClr val="tx1"/>
                          </a:solidFill>
                          <a:effectLst/>
                          <a:latin typeface="+mn-lt"/>
                          <a:ea typeface="+mn-ea"/>
                          <a:cs typeface="+mn-cs"/>
                        </a:rPr>
                        <a:t>Kellbachs</a:t>
                      </a:r>
                      <a:r>
                        <a:rPr lang="de-DE" sz="1000" i="1" kern="1200" dirty="0">
                          <a:solidFill>
                            <a:schemeClr val="tx1"/>
                          </a:solidFill>
                          <a:effectLst/>
                          <a:latin typeface="+mn-lt"/>
                          <a:ea typeface="+mn-ea"/>
                          <a:cs typeface="+mn-cs"/>
                        </a:rPr>
                        <a:t> in Mendig.“</a:t>
                      </a:r>
                      <a:endParaRPr lang="de-DE" sz="1000" i="1" dirty="0"/>
                    </a:p>
                  </a:txBody>
                  <a:tcPr marL="40290" marR="40290" marT="20145" marB="20145"/>
                </a:tc>
                <a:extLst>
                  <a:ext uri="{0D108BD9-81ED-4DB2-BD59-A6C34878D82A}">
                    <a16:rowId xmlns:a16="http://schemas.microsoft.com/office/drawing/2014/main" val="223463208"/>
                  </a:ext>
                </a:extLst>
              </a:tr>
              <a:tr h="534838">
                <a:tc>
                  <a:txBody>
                    <a:bodyPr/>
                    <a:lstStyle/>
                    <a:p>
                      <a:r>
                        <a:rPr lang="de-DE" sz="1000" dirty="0"/>
                        <a:t>Stadt Mayen</a:t>
                      </a:r>
                    </a:p>
                  </a:txBody>
                  <a:tcPr marL="40290" marR="40290" marT="20145" marB="2014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i="1" kern="1200" dirty="0">
                          <a:solidFill>
                            <a:schemeClr val="tx1"/>
                          </a:solidFill>
                          <a:effectLst/>
                          <a:latin typeface="+mn-lt"/>
                          <a:ea typeface="+mn-ea"/>
                          <a:cs typeface="+mn-cs"/>
                        </a:rPr>
                        <a:t>„Es waren bestimmt noch mehr Orte betroffen, aber in Mayen hab ich es direkt miterlebt.“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i="1" kern="1200" dirty="0">
                          <a:solidFill>
                            <a:schemeClr val="tx1"/>
                          </a:solidFill>
                          <a:effectLst/>
                          <a:latin typeface="+mn-lt"/>
                          <a:ea typeface="+mn-ea"/>
                          <a:cs typeface="+mn-cs"/>
                        </a:rPr>
                        <a:t>„Bei Hochwasser stellt die Betonbrücke ein Hindernis dar, weil sich wegen der geringen Höhe  dort Treibgut sammelt und zu einer Überschwemmung führt bzw. das Wasser nicht auf den Grünflächen dahinter ausweichen kann.“</a:t>
                      </a:r>
                    </a:p>
                  </a:txBody>
                  <a:tcPr marL="40290" marR="40290" marT="20145" marB="20145"/>
                </a:tc>
                <a:extLst>
                  <a:ext uri="{0D108BD9-81ED-4DB2-BD59-A6C34878D82A}">
                    <a16:rowId xmlns:a16="http://schemas.microsoft.com/office/drawing/2014/main" val="1249929665"/>
                  </a:ext>
                </a:extLst>
              </a:tr>
              <a:tr h="517585">
                <a:tc>
                  <a:txBody>
                    <a:bodyPr/>
                    <a:lstStyle/>
                    <a:p>
                      <a:r>
                        <a:rPr lang="de-DE" sz="1000" dirty="0"/>
                        <a:t>VG Vordereifel</a:t>
                      </a:r>
                    </a:p>
                  </a:txBody>
                  <a:tcPr marL="40290" marR="40290" marT="20145" marB="2014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i="1" kern="1200" dirty="0">
                          <a:solidFill>
                            <a:schemeClr val="tx1"/>
                          </a:solidFill>
                          <a:effectLst/>
                          <a:latin typeface="+mn-lt"/>
                          <a:ea typeface="+mn-ea"/>
                          <a:cs typeface="+mn-cs"/>
                        </a:rPr>
                        <a:t>„In einem Seitental bei Siebenbach eine noch nie da gewesene Wassermasse erlebt. Und das bereits in oben in einem Quellgebiet bei der Flut 2021.“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i="1" kern="1200" dirty="0">
                          <a:solidFill>
                            <a:schemeClr val="tx1"/>
                          </a:solidFill>
                          <a:effectLst/>
                          <a:latin typeface="+mn-lt"/>
                          <a:ea typeface="+mn-ea"/>
                          <a:cs typeface="+mn-cs"/>
                        </a:rPr>
                        <a:t>„Am Zusammenfluss von Nitz und Nette bei der Flut 2021 eine Wassermasse erlebt, die ich so noch nie erlebt habe. Es braucht dringend mehr Platz für Bäche und Flüsse.“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i="1" kern="1200" dirty="0">
                          <a:solidFill>
                            <a:schemeClr val="tx1"/>
                          </a:solidFill>
                          <a:effectLst/>
                          <a:latin typeface="+mn-lt"/>
                          <a:ea typeface="+mn-ea"/>
                          <a:cs typeface="+mn-cs"/>
                        </a:rPr>
                        <a:t>„Starkregenauswaschungen am Laacher See Nähe in den Dellen im Zusammenhang mit Starkregen der </a:t>
                      </a:r>
                      <a:r>
                        <a:rPr lang="de-DE" sz="1000" i="1" kern="1200" dirty="0" err="1">
                          <a:solidFill>
                            <a:schemeClr val="tx1"/>
                          </a:solidFill>
                          <a:effectLst/>
                          <a:latin typeface="+mn-lt"/>
                          <a:ea typeface="+mn-ea"/>
                          <a:cs typeface="+mn-cs"/>
                        </a:rPr>
                        <a:t>Ahrflut</a:t>
                      </a:r>
                      <a:r>
                        <a:rPr lang="de-DE" sz="1000" i="1" kern="1200" dirty="0">
                          <a:solidFill>
                            <a:schemeClr val="tx1"/>
                          </a:solidFill>
                          <a:effectLst/>
                          <a:latin typeface="+mn-lt"/>
                          <a:ea typeface="+mn-ea"/>
                          <a:cs typeface="+mn-cs"/>
                        </a:rPr>
                        <a:t>.“</a:t>
                      </a:r>
                    </a:p>
                    <a:p>
                      <a:endParaRPr lang="de-DE" sz="1000" i="1" dirty="0"/>
                    </a:p>
                  </a:txBody>
                  <a:tcPr marL="40290" marR="40290" marT="20145" marB="20145"/>
                </a:tc>
                <a:extLst>
                  <a:ext uri="{0D108BD9-81ED-4DB2-BD59-A6C34878D82A}">
                    <a16:rowId xmlns:a16="http://schemas.microsoft.com/office/drawing/2014/main" val="2385724232"/>
                  </a:ext>
                </a:extLst>
              </a:tr>
              <a:tr h="255883">
                <a:tc>
                  <a:txBody>
                    <a:bodyPr/>
                    <a:lstStyle/>
                    <a:p>
                      <a:r>
                        <a:rPr lang="de-DE" sz="1000" dirty="0"/>
                        <a:t>VG Weißenthurm </a:t>
                      </a:r>
                    </a:p>
                  </a:txBody>
                  <a:tcPr marL="40290" marR="40290" marT="20145" marB="2014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i="1" kern="1200" dirty="0">
                          <a:solidFill>
                            <a:schemeClr val="tx1"/>
                          </a:solidFill>
                          <a:effectLst/>
                          <a:latin typeface="+mn-lt"/>
                          <a:ea typeface="+mn-ea"/>
                          <a:cs typeface="+mn-cs"/>
                        </a:rPr>
                        <a:t>„Hochwassergefahr entlang der Nette. Engpässe für die Nette im Bereich der Brücken für Straße und Bahn am Ortseingang von Weißenthurm.“</a:t>
                      </a:r>
                    </a:p>
                    <a:p>
                      <a:endParaRPr lang="de-DE" sz="1000" i="1" dirty="0"/>
                    </a:p>
                  </a:txBody>
                  <a:tcPr marL="40290" marR="40290" marT="20145" marB="20145"/>
                </a:tc>
                <a:extLst>
                  <a:ext uri="{0D108BD9-81ED-4DB2-BD59-A6C34878D82A}">
                    <a16:rowId xmlns:a16="http://schemas.microsoft.com/office/drawing/2014/main" val="1141014198"/>
                  </a:ext>
                </a:extLst>
              </a:tr>
            </a:tbl>
          </a:graphicData>
        </a:graphic>
      </p:graphicFrame>
    </p:spTree>
    <p:extLst>
      <p:ext uri="{BB962C8B-B14F-4D97-AF65-F5344CB8AC3E}">
        <p14:creationId xmlns:p14="http://schemas.microsoft.com/office/powerpoint/2010/main" val="8280508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EA5B01-99C9-CF90-CE80-8A582870867C}"/>
              </a:ext>
            </a:extLst>
          </p:cNvPr>
          <p:cNvSpPr>
            <a:spLocks noGrp="1"/>
          </p:cNvSpPr>
          <p:nvPr>
            <p:ph type="title"/>
          </p:nvPr>
        </p:nvSpPr>
        <p:spPr>
          <a:xfrm>
            <a:off x="589179" y="561499"/>
            <a:ext cx="10017558" cy="1325563"/>
          </a:xfrm>
        </p:spPr>
        <p:txBody>
          <a:bodyPr>
            <a:noAutofit/>
          </a:bodyPr>
          <a:lstStyle/>
          <a:p>
            <a:pPr algn="ctr"/>
            <a:r>
              <a:rPr lang="de-DE" sz="2800" dirty="0">
                <a:solidFill>
                  <a:srgbClr val="0C385D"/>
                </a:solidFill>
              </a:rPr>
              <a:t>Sonstige häufige Kommentare zu der Frage: Haben Sie noch andere Auswirkungen des Klimawandels im Landkreis erlebt?</a:t>
            </a:r>
          </a:p>
        </p:txBody>
      </p:sp>
      <p:pic>
        <p:nvPicPr>
          <p:cNvPr id="9" name="Inhaltsplatzhalter 8" descr="Ein Bild, das Text, Grafiken, Grafikdesign, Schrift enthält.&#10;&#10;Automatisch generierte Beschreibung">
            <a:extLst>
              <a:ext uri="{FF2B5EF4-FFF2-40B4-BE49-F238E27FC236}">
                <a16:creationId xmlns:a16="http://schemas.microsoft.com/office/drawing/2014/main" id="{F426DB4B-D1F6-776F-1BB1-B9674462AEF6}"/>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11012148" y="0"/>
            <a:ext cx="1179851" cy="1325563"/>
          </a:xfrm>
        </p:spPr>
      </p:pic>
      <p:sp>
        <p:nvSpPr>
          <p:cNvPr id="10" name="Inhaltsplatzhalter 2">
            <a:extLst>
              <a:ext uri="{FF2B5EF4-FFF2-40B4-BE49-F238E27FC236}">
                <a16:creationId xmlns:a16="http://schemas.microsoft.com/office/drawing/2014/main" id="{10EBD96A-9143-9ABC-0969-21B0DAC52CA3}"/>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solidFill>
                <a:srgbClr val="002E55"/>
              </a:solidFill>
            </a:endParaRPr>
          </a:p>
          <a:p>
            <a:endParaRPr lang="de-DE" dirty="0">
              <a:solidFill>
                <a:srgbClr val="002E55"/>
              </a:solidFill>
            </a:endParaRPr>
          </a:p>
          <a:p>
            <a:endParaRPr lang="de-DE" dirty="0">
              <a:solidFill>
                <a:srgbClr val="002E55"/>
              </a:solidFill>
            </a:endParaRPr>
          </a:p>
          <a:p>
            <a:endParaRPr lang="de-DE" dirty="0">
              <a:solidFill>
                <a:srgbClr val="002E55"/>
              </a:solidFill>
            </a:endParaRPr>
          </a:p>
          <a:p>
            <a:pPr marL="0" indent="0">
              <a:buNone/>
            </a:pPr>
            <a:endParaRPr lang="de-DE" dirty="0">
              <a:solidFill>
                <a:srgbClr val="002E55"/>
              </a:solidFill>
            </a:endParaRPr>
          </a:p>
        </p:txBody>
      </p:sp>
      <p:sp>
        <p:nvSpPr>
          <p:cNvPr id="12" name="Rechteck 7">
            <a:extLst>
              <a:ext uri="{FF2B5EF4-FFF2-40B4-BE49-F238E27FC236}">
                <a16:creationId xmlns:a16="http://schemas.microsoft.com/office/drawing/2014/main" id="{61E88688-D633-4F74-4A08-169FDCCE2AC4}"/>
              </a:ext>
            </a:extLst>
          </p:cNvPr>
          <p:cNvSpPr/>
          <p:nvPr/>
        </p:nvSpPr>
        <p:spPr>
          <a:xfrm>
            <a:off x="0" y="6356350"/>
            <a:ext cx="12220281" cy="526833"/>
          </a:xfrm>
          <a:custGeom>
            <a:avLst/>
            <a:gdLst>
              <a:gd name="connsiteX0" fmla="*/ 0 w 12192001"/>
              <a:gd name="connsiteY0" fmla="*/ 0 h 325971"/>
              <a:gd name="connsiteX1" fmla="*/ 12192001 w 12192001"/>
              <a:gd name="connsiteY1" fmla="*/ 0 h 325971"/>
              <a:gd name="connsiteX2" fmla="*/ 12192001 w 12192001"/>
              <a:gd name="connsiteY2" fmla="*/ 325971 h 325971"/>
              <a:gd name="connsiteX3" fmla="*/ 0 w 12192001"/>
              <a:gd name="connsiteY3" fmla="*/ 325971 h 325971"/>
              <a:gd name="connsiteX4" fmla="*/ 0 w 12192001"/>
              <a:gd name="connsiteY4" fmla="*/ 0 h 325971"/>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220281"/>
              <a:gd name="connsiteY0" fmla="*/ 51695 h 519068"/>
              <a:gd name="connsiteX1" fmla="*/ 12220281 w 12220281"/>
              <a:gd name="connsiteY1" fmla="*/ 4561 h 519068"/>
              <a:gd name="connsiteX2" fmla="*/ 12192001 w 12220281"/>
              <a:gd name="connsiteY2" fmla="*/ 519068 h 519068"/>
              <a:gd name="connsiteX3" fmla="*/ 0 w 12220281"/>
              <a:gd name="connsiteY3" fmla="*/ 519068 h 519068"/>
              <a:gd name="connsiteX4" fmla="*/ 0 w 12220281"/>
              <a:gd name="connsiteY4" fmla="*/ 51695 h 519068"/>
              <a:gd name="connsiteX0" fmla="*/ 0 w 12220281"/>
              <a:gd name="connsiteY0" fmla="*/ 59460 h 526833"/>
              <a:gd name="connsiteX1" fmla="*/ 8144760 w 12220281"/>
              <a:gd name="connsiteY1" fmla="*/ 295876 h 526833"/>
              <a:gd name="connsiteX2" fmla="*/ 12220281 w 12220281"/>
              <a:gd name="connsiteY2" fmla="*/ 12326 h 526833"/>
              <a:gd name="connsiteX3" fmla="*/ 12192001 w 12220281"/>
              <a:gd name="connsiteY3" fmla="*/ 526833 h 526833"/>
              <a:gd name="connsiteX4" fmla="*/ 0 w 12220281"/>
              <a:gd name="connsiteY4" fmla="*/ 526833 h 526833"/>
              <a:gd name="connsiteX5" fmla="*/ 0 w 12220281"/>
              <a:gd name="connsiteY5" fmla="*/ 59460 h 52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20281" h="526833">
                <a:moveTo>
                  <a:pt x="0" y="59460"/>
                </a:moveTo>
                <a:cubicBezTo>
                  <a:pt x="1357460" y="-23025"/>
                  <a:pt x="6108047" y="303732"/>
                  <a:pt x="8144760" y="295876"/>
                </a:cubicBezTo>
                <a:cubicBezTo>
                  <a:pt x="10181473" y="288020"/>
                  <a:pt x="11545741" y="-70158"/>
                  <a:pt x="12220281" y="12326"/>
                </a:cubicBezTo>
                <a:lnTo>
                  <a:pt x="12192001" y="526833"/>
                </a:lnTo>
                <a:lnTo>
                  <a:pt x="0" y="526833"/>
                </a:lnTo>
                <a:lnTo>
                  <a:pt x="0" y="59460"/>
                </a:lnTo>
                <a:close/>
              </a:path>
            </a:pathLst>
          </a:custGeom>
          <a:solidFill>
            <a:srgbClr val="10B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liennummernplatzhalter 3">
            <a:extLst>
              <a:ext uri="{FF2B5EF4-FFF2-40B4-BE49-F238E27FC236}">
                <a16:creationId xmlns:a16="http://schemas.microsoft.com/office/drawing/2014/main" id="{5E11651D-5DF1-7E8D-8FB0-C7A8E37FFE35}"/>
              </a:ext>
            </a:extLst>
          </p:cNvPr>
          <p:cNvSpPr>
            <a:spLocks noGrp="1"/>
          </p:cNvSpPr>
          <p:nvPr>
            <p:ph type="sldNum" sz="quarter" idx="12"/>
          </p:nvPr>
        </p:nvSpPr>
        <p:spPr>
          <a:xfrm>
            <a:off x="11231249" y="6384631"/>
            <a:ext cx="542826" cy="365125"/>
          </a:xfrm>
        </p:spPr>
        <p:txBody>
          <a:bodyPr/>
          <a:lstStyle/>
          <a:p>
            <a:fld id="{C2405744-A29E-4934-8C45-CBA599106AB2}" type="slidenum">
              <a:rPr lang="de-DE" smtClean="0">
                <a:solidFill>
                  <a:schemeClr val="bg1"/>
                </a:solidFill>
              </a:rPr>
              <a:t>29</a:t>
            </a:fld>
            <a:endParaRPr lang="de-DE">
              <a:solidFill>
                <a:schemeClr val="bg1"/>
              </a:solidFill>
            </a:endParaRPr>
          </a:p>
        </p:txBody>
      </p:sp>
      <p:sp>
        <p:nvSpPr>
          <p:cNvPr id="6" name="Sehne 5">
            <a:extLst>
              <a:ext uri="{FF2B5EF4-FFF2-40B4-BE49-F238E27FC236}">
                <a16:creationId xmlns:a16="http://schemas.microsoft.com/office/drawing/2014/main" id="{92AC079B-0B1A-229D-3F82-1ED3220EAB75}"/>
              </a:ext>
            </a:extLst>
          </p:cNvPr>
          <p:cNvSpPr/>
          <p:nvPr/>
        </p:nvSpPr>
        <p:spPr>
          <a:xfrm rot="6586289">
            <a:off x="50912" y="6476590"/>
            <a:ext cx="416069" cy="619734"/>
          </a:xfrm>
          <a:prstGeom prst="chord">
            <a:avLst/>
          </a:prstGeom>
          <a:solidFill>
            <a:srgbClr val="85BC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Sehne 4">
            <a:extLst>
              <a:ext uri="{FF2B5EF4-FFF2-40B4-BE49-F238E27FC236}">
                <a16:creationId xmlns:a16="http://schemas.microsoft.com/office/drawing/2014/main" id="{962B2013-8BF4-975E-05D7-D0F44318A5A2}"/>
              </a:ext>
            </a:extLst>
          </p:cNvPr>
          <p:cNvSpPr/>
          <p:nvPr/>
        </p:nvSpPr>
        <p:spPr>
          <a:xfrm rot="13630274">
            <a:off x="-182014" y="6179041"/>
            <a:ext cx="345172" cy="919158"/>
          </a:xfrm>
          <a:prstGeom prst="chord">
            <a:avLst>
              <a:gd name="adj1" fmla="val 2700000"/>
              <a:gd name="adj2" fmla="val 13550198"/>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20BA017E-96D9-4224-BC6C-74DC9877D10D}"/>
              </a:ext>
            </a:extLst>
          </p:cNvPr>
          <p:cNvSpPr/>
          <p:nvPr/>
        </p:nvSpPr>
        <p:spPr>
          <a:xfrm>
            <a:off x="589179" y="2090926"/>
            <a:ext cx="10515600" cy="3970318"/>
          </a:xfrm>
          <a:prstGeom prst="rect">
            <a:avLst/>
          </a:prstGeom>
        </p:spPr>
        <p:txBody>
          <a:bodyPr wrap="square">
            <a:spAutoFit/>
          </a:bodyPr>
          <a:lstStyle/>
          <a:p>
            <a:r>
              <a:rPr lang="de-DE" dirty="0"/>
              <a:t>Schlechte </a:t>
            </a:r>
            <a:r>
              <a:rPr lang="de-DE" b="1" dirty="0"/>
              <a:t>Luftqualität</a:t>
            </a:r>
            <a:r>
              <a:rPr lang="de-DE" dirty="0"/>
              <a:t>: „Besonders bei Wetterlagen, bei denen Feinstaub etc. lange in den unteren Luftschichten bleibt, kann man an der Hauptstraße in Vallendar kaum atmen. Auf dem Schulweg würden wir uns am liebsten die Nase zuhalten, es ist echt kaum zu ertragen.“</a:t>
            </a:r>
          </a:p>
          <a:p>
            <a:endParaRPr lang="de-DE" dirty="0"/>
          </a:p>
          <a:p>
            <a:endParaRPr lang="de-DE" dirty="0"/>
          </a:p>
          <a:p>
            <a:r>
              <a:rPr lang="de-DE" dirty="0"/>
              <a:t>„Viel </a:t>
            </a:r>
            <a:r>
              <a:rPr lang="de-DE" b="1" dirty="0"/>
              <a:t>zu frühes Blühen </a:t>
            </a:r>
            <a:r>
              <a:rPr lang="de-DE" dirty="0"/>
              <a:t>bzw. Austreiben von Pflanzen, bereits im Februar, die dann in Frostnächten erfrieren; Pflanzen blühen 1 Monat früher.“</a:t>
            </a:r>
          </a:p>
          <a:p>
            <a:endParaRPr lang="de-DE" dirty="0"/>
          </a:p>
          <a:p>
            <a:r>
              <a:rPr lang="de-DE" dirty="0"/>
              <a:t>„Früher gab es </a:t>
            </a:r>
            <a:r>
              <a:rPr lang="de-DE" b="1" dirty="0"/>
              <a:t>mehr Schnee</a:t>
            </a:r>
            <a:r>
              <a:rPr lang="de-DE" dirty="0"/>
              <a:t>. Oft schon im November. Heute schneit es mit Glück nur einmal im Februar. Zukünftig werden wir wohl komplett darauf verzichten müssen.“</a:t>
            </a:r>
          </a:p>
          <a:p>
            <a:endParaRPr lang="de-DE" dirty="0"/>
          </a:p>
          <a:p>
            <a:r>
              <a:rPr lang="de-DE" dirty="0"/>
              <a:t>„Bildung von Blaualgen im Gewässer.“</a:t>
            </a:r>
          </a:p>
          <a:p>
            <a:endParaRPr lang="de-DE" dirty="0"/>
          </a:p>
          <a:p>
            <a:r>
              <a:rPr lang="de-DE" dirty="0"/>
              <a:t>„</a:t>
            </a:r>
            <a:r>
              <a:rPr lang="de-DE" b="1" dirty="0"/>
              <a:t>Stürme</a:t>
            </a:r>
            <a:r>
              <a:rPr lang="de-DE" dirty="0"/>
              <a:t> mit heftigen Böen.“</a:t>
            </a:r>
          </a:p>
        </p:txBody>
      </p:sp>
    </p:spTree>
    <p:extLst>
      <p:ext uri="{BB962C8B-B14F-4D97-AF65-F5344CB8AC3E}">
        <p14:creationId xmlns:p14="http://schemas.microsoft.com/office/powerpoint/2010/main" val="1031583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EA5B01-99C9-CF90-CE80-8A582870867C}"/>
              </a:ext>
            </a:extLst>
          </p:cNvPr>
          <p:cNvSpPr>
            <a:spLocks noGrp="1"/>
          </p:cNvSpPr>
          <p:nvPr>
            <p:ph type="title"/>
          </p:nvPr>
        </p:nvSpPr>
        <p:spPr>
          <a:xfrm>
            <a:off x="838200" y="365125"/>
            <a:ext cx="10017558" cy="1325563"/>
          </a:xfrm>
        </p:spPr>
        <p:txBody>
          <a:bodyPr/>
          <a:lstStyle/>
          <a:p>
            <a:r>
              <a:rPr lang="de-DE" dirty="0">
                <a:solidFill>
                  <a:srgbClr val="002E55"/>
                </a:solidFill>
              </a:rPr>
              <a:t>Online-Beteiligung – Übersicht Fragen</a:t>
            </a:r>
          </a:p>
        </p:txBody>
      </p:sp>
      <p:pic>
        <p:nvPicPr>
          <p:cNvPr id="9" name="Inhaltsplatzhalter 8" descr="Ein Bild, das Text, Grafiken, Grafikdesign, Schrift enthält.&#10;&#10;Automatisch generierte Beschreibung">
            <a:extLst>
              <a:ext uri="{FF2B5EF4-FFF2-40B4-BE49-F238E27FC236}">
                <a16:creationId xmlns:a16="http://schemas.microsoft.com/office/drawing/2014/main" id="{F426DB4B-D1F6-776F-1BB1-B9674462AEF6}"/>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10595728" y="0"/>
            <a:ext cx="1596272" cy="1793412"/>
          </a:xfrm>
        </p:spPr>
      </p:pic>
      <p:sp>
        <p:nvSpPr>
          <p:cNvPr id="10" name="Inhaltsplatzhalter 2">
            <a:extLst>
              <a:ext uri="{FF2B5EF4-FFF2-40B4-BE49-F238E27FC236}">
                <a16:creationId xmlns:a16="http://schemas.microsoft.com/office/drawing/2014/main" id="{10EBD96A-9143-9ABC-0969-21B0DAC52CA3}"/>
              </a:ext>
            </a:extLst>
          </p:cNvPr>
          <p:cNvSpPr txBox="1">
            <a:spLocks/>
          </p:cNvSpPr>
          <p:nvPr/>
        </p:nvSpPr>
        <p:spPr>
          <a:xfrm>
            <a:off x="838200" y="1825625"/>
            <a:ext cx="10515600"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700" dirty="0"/>
              <a:t>Wie gut kennen Sie sich mit dem Thema Klimawandel und seinen Auswirkungen aus?</a:t>
            </a:r>
          </a:p>
          <a:p>
            <a:pPr marL="0" indent="0">
              <a:buNone/>
            </a:pPr>
            <a:r>
              <a:rPr lang="de-DE" sz="1700" u="sng" dirty="0"/>
              <a:t>Erleben von Klimawandelfolgen:</a:t>
            </a:r>
          </a:p>
          <a:p>
            <a:r>
              <a:rPr lang="de-DE" sz="1700" dirty="0"/>
              <a:t>Wie belastet fühlen Sie sich aufgrund von folgenden Extremwetterereignissen in den letzten Jahren?</a:t>
            </a:r>
          </a:p>
          <a:p>
            <a:r>
              <a:rPr lang="de-DE" sz="1700" dirty="0"/>
              <a:t>Welche der folgenden Ereignisse haben Sie in Ihrem Zuhause oder in Ihrer Region in den letzten Jahren erlebt?</a:t>
            </a:r>
          </a:p>
          <a:p>
            <a:r>
              <a:rPr lang="de-DE" sz="1700" dirty="0"/>
              <a:t>Welche gesundheitlichen Auswirkungen des Klimawandels haben Sie bereits persönlich gespürt? </a:t>
            </a:r>
          </a:p>
          <a:p>
            <a:r>
              <a:rPr lang="de-DE" sz="1700" dirty="0"/>
              <a:t>Was sind Ihre größten Sorgen im Zusammenhang mit den Folgen des Klimawandels in Ihrem Umfeld? Ich mache mir große Sorgen, </a:t>
            </a:r>
            <a:r>
              <a:rPr lang="de-DE" sz="1700" dirty="0" err="1"/>
              <a:t>dass.</a:t>
            </a:r>
            <a:r>
              <a:rPr lang="de-DE" sz="1700" dirty="0"/>
              <a:t>..</a:t>
            </a:r>
          </a:p>
          <a:p>
            <a:pPr marL="0" indent="0">
              <a:buNone/>
            </a:pPr>
            <a:r>
              <a:rPr lang="de-DE" sz="1700" u="sng" dirty="0"/>
              <a:t>Besonders vom Klimawandel betroffene Orte: </a:t>
            </a:r>
          </a:p>
          <a:p>
            <a:pPr marL="0" indent="0">
              <a:buNone/>
            </a:pPr>
            <a:r>
              <a:rPr lang="de-DE" sz="1700" b="1" dirty="0"/>
              <a:t>Karten zum Eintragen für: </a:t>
            </a:r>
            <a:r>
              <a:rPr lang="de-DE" sz="1700" dirty="0"/>
              <a:t>Hochwasser und Starkregen, Dürre und Trockenheit, Hitze, Verlust von Biodiversität und zu sonstigen Auswirkungen</a:t>
            </a:r>
          </a:p>
          <a:p>
            <a:pPr marL="0" indent="0">
              <a:buNone/>
            </a:pPr>
            <a:r>
              <a:rPr lang="de-DE" sz="1700" u="sng" dirty="0"/>
              <a:t>Vorsorge und Anpassung: </a:t>
            </a:r>
          </a:p>
          <a:p>
            <a:r>
              <a:rPr lang="de-DE" sz="1700" dirty="0"/>
              <a:t>Welche der folgenden Maßnahmen haben Sie persönlich ergriffen, um sich vor Schäden und Beeinträchtigungen durch Hitze, Unwetter, Hochwasser zu schützen?</a:t>
            </a:r>
          </a:p>
          <a:p>
            <a:r>
              <a:rPr lang="de-DE" sz="1700" dirty="0"/>
              <a:t>Was sollte Ihre Gemeinde/Stadt aus Ihrer Sicht für die Klimaanpassung tun?</a:t>
            </a:r>
          </a:p>
          <a:p>
            <a:pPr marL="0" indent="0">
              <a:buNone/>
            </a:pPr>
            <a:endParaRPr lang="de-DE" sz="2000" dirty="0"/>
          </a:p>
          <a:p>
            <a:pPr marL="0" indent="0">
              <a:buNone/>
            </a:pPr>
            <a:endParaRPr lang="de-DE" dirty="0">
              <a:solidFill>
                <a:srgbClr val="002E55"/>
              </a:solidFill>
            </a:endParaRPr>
          </a:p>
          <a:p>
            <a:endParaRPr lang="de-DE" dirty="0">
              <a:solidFill>
                <a:srgbClr val="002E55"/>
              </a:solidFill>
            </a:endParaRPr>
          </a:p>
          <a:p>
            <a:endParaRPr lang="de-DE" dirty="0">
              <a:solidFill>
                <a:srgbClr val="002E55"/>
              </a:solidFill>
            </a:endParaRPr>
          </a:p>
          <a:p>
            <a:endParaRPr lang="de-DE" dirty="0">
              <a:solidFill>
                <a:srgbClr val="002E55"/>
              </a:solidFill>
            </a:endParaRPr>
          </a:p>
          <a:p>
            <a:pPr marL="0" indent="0">
              <a:buNone/>
            </a:pPr>
            <a:endParaRPr lang="de-DE" dirty="0">
              <a:solidFill>
                <a:srgbClr val="002E55"/>
              </a:solidFill>
            </a:endParaRPr>
          </a:p>
        </p:txBody>
      </p:sp>
      <p:sp>
        <p:nvSpPr>
          <p:cNvPr id="12" name="Rechteck 7">
            <a:extLst>
              <a:ext uri="{FF2B5EF4-FFF2-40B4-BE49-F238E27FC236}">
                <a16:creationId xmlns:a16="http://schemas.microsoft.com/office/drawing/2014/main" id="{61E88688-D633-4F74-4A08-169FDCCE2AC4}"/>
              </a:ext>
            </a:extLst>
          </p:cNvPr>
          <p:cNvSpPr/>
          <p:nvPr/>
        </p:nvSpPr>
        <p:spPr>
          <a:xfrm>
            <a:off x="0" y="6356350"/>
            <a:ext cx="12220281" cy="526833"/>
          </a:xfrm>
          <a:custGeom>
            <a:avLst/>
            <a:gdLst>
              <a:gd name="connsiteX0" fmla="*/ 0 w 12192001"/>
              <a:gd name="connsiteY0" fmla="*/ 0 h 325971"/>
              <a:gd name="connsiteX1" fmla="*/ 12192001 w 12192001"/>
              <a:gd name="connsiteY1" fmla="*/ 0 h 325971"/>
              <a:gd name="connsiteX2" fmla="*/ 12192001 w 12192001"/>
              <a:gd name="connsiteY2" fmla="*/ 325971 h 325971"/>
              <a:gd name="connsiteX3" fmla="*/ 0 w 12192001"/>
              <a:gd name="connsiteY3" fmla="*/ 325971 h 325971"/>
              <a:gd name="connsiteX4" fmla="*/ 0 w 12192001"/>
              <a:gd name="connsiteY4" fmla="*/ 0 h 325971"/>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220281"/>
              <a:gd name="connsiteY0" fmla="*/ 51695 h 519068"/>
              <a:gd name="connsiteX1" fmla="*/ 12220281 w 12220281"/>
              <a:gd name="connsiteY1" fmla="*/ 4561 h 519068"/>
              <a:gd name="connsiteX2" fmla="*/ 12192001 w 12220281"/>
              <a:gd name="connsiteY2" fmla="*/ 519068 h 519068"/>
              <a:gd name="connsiteX3" fmla="*/ 0 w 12220281"/>
              <a:gd name="connsiteY3" fmla="*/ 519068 h 519068"/>
              <a:gd name="connsiteX4" fmla="*/ 0 w 12220281"/>
              <a:gd name="connsiteY4" fmla="*/ 51695 h 519068"/>
              <a:gd name="connsiteX0" fmla="*/ 0 w 12220281"/>
              <a:gd name="connsiteY0" fmla="*/ 59460 h 526833"/>
              <a:gd name="connsiteX1" fmla="*/ 8144760 w 12220281"/>
              <a:gd name="connsiteY1" fmla="*/ 295876 h 526833"/>
              <a:gd name="connsiteX2" fmla="*/ 12220281 w 12220281"/>
              <a:gd name="connsiteY2" fmla="*/ 12326 h 526833"/>
              <a:gd name="connsiteX3" fmla="*/ 12192001 w 12220281"/>
              <a:gd name="connsiteY3" fmla="*/ 526833 h 526833"/>
              <a:gd name="connsiteX4" fmla="*/ 0 w 12220281"/>
              <a:gd name="connsiteY4" fmla="*/ 526833 h 526833"/>
              <a:gd name="connsiteX5" fmla="*/ 0 w 12220281"/>
              <a:gd name="connsiteY5" fmla="*/ 59460 h 52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20281" h="526833">
                <a:moveTo>
                  <a:pt x="0" y="59460"/>
                </a:moveTo>
                <a:cubicBezTo>
                  <a:pt x="1357460" y="-23025"/>
                  <a:pt x="6108047" y="303732"/>
                  <a:pt x="8144760" y="295876"/>
                </a:cubicBezTo>
                <a:cubicBezTo>
                  <a:pt x="10181473" y="288020"/>
                  <a:pt x="11545741" y="-70158"/>
                  <a:pt x="12220281" y="12326"/>
                </a:cubicBezTo>
                <a:lnTo>
                  <a:pt x="12192001" y="526833"/>
                </a:lnTo>
                <a:lnTo>
                  <a:pt x="0" y="526833"/>
                </a:lnTo>
                <a:lnTo>
                  <a:pt x="0" y="59460"/>
                </a:lnTo>
                <a:close/>
              </a:path>
            </a:pathLst>
          </a:custGeom>
          <a:solidFill>
            <a:srgbClr val="10B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liennummernplatzhalter 3">
            <a:extLst>
              <a:ext uri="{FF2B5EF4-FFF2-40B4-BE49-F238E27FC236}">
                <a16:creationId xmlns:a16="http://schemas.microsoft.com/office/drawing/2014/main" id="{5E11651D-5DF1-7E8D-8FB0-C7A8E37FFE35}"/>
              </a:ext>
            </a:extLst>
          </p:cNvPr>
          <p:cNvSpPr>
            <a:spLocks noGrp="1"/>
          </p:cNvSpPr>
          <p:nvPr>
            <p:ph type="sldNum" sz="quarter" idx="12"/>
          </p:nvPr>
        </p:nvSpPr>
        <p:spPr>
          <a:xfrm>
            <a:off x="11231249" y="6384631"/>
            <a:ext cx="542826" cy="365125"/>
          </a:xfrm>
        </p:spPr>
        <p:txBody>
          <a:bodyPr/>
          <a:lstStyle/>
          <a:p>
            <a:fld id="{C2405744-A29E-4934-8C45-CBA599106AB2}" type="slidenum">
              <a:rPr lang="de-DE" smtClean="0">
                <a:solidFill>
                  <a:schemeClr val="bg1"/>
                </a:solidFill>
              </a:rPr>
              <a:t>3</a:t>
            </a:fld>
            <a:endParaRPr lang="de-DE">
              <a:solidFill>
                <a:schemeClr val="bg1"/>
              </a:solidFill>
            </a:endParaRPr>
          </a:p>
        </p:txBody>
      </p:sp>
      <p:sp>
        <p:nvSpPr>
          <p:cNvPr id="6" name="Sehne 5">
            <a:extLst>
              <a:ext uri="{FF2B5EF4-FFF2-40B4-BE49-F238E27FC236}">
                <a16:creationId xmlns:a16="http://schemas.microsoft.com/office/drawing/2014/main" id="{92AC079B-0B1A-229D-3F82-1ED3220EAB75}"/>
              </a:ext>
            </a:extLst>
          </p:cNvPr>
          <p:cNvSpPr/>
          <p:nvPr/>
        </p:nvSpPr>
        <p:spPr>
          <a:xfrm rot="6586289">
            <a:off x="50912" y="6476590"/>
            <a:ext cx="416069" cy="619734"/>
          </a:xfrm>
          <a:prstGeom prst="chord">
            <a:avLst/>
          </a:prstGeom>
          <a:solidFill>
            <a:srgbClr val="85BC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Sehne 4">
            <a:extLst>
              <a:ext uri="{FF2B5EF4-FFF2-40B4-BE49-F238E27FC236}">
                <a16:creationId xmlns:a16="http://schemas.microsoft.com/office/drawing/2014/main" id="{962B2013-8BF4-975E-05D7-D0F44318A5A2}"/>
              </a:ext>
            </a:extLst>
          </p:cNvPr>
          <p:cNvSpPr/>
          <p:nvPr/>
        </p:nvSpPr>
        <p:spPr>
          <a:xfrm rot="13630274">
            <a:off x="-182014" y="6179041"/>
            <a:ext cx="345172" cy="919158"/>
          </a:xfrm>
          <a:prstGeom prst="chord">
            <a:avLst>
              <a:gd name="adj1" fmla="val 2700000"/>
              <a:gd name="adj2" fmla="val 13550198"/>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70497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EA5B01-99C9-CF90-CE80-8A582870867C}"/>
              </a:ext>
            </a:extLst>
          </p:cNvPr>
          <p:cNvSpPr>
            <a:spLocks noGrp="1"/>
          </p:cNvSpPr>
          <p:nvPr>
            <p:ph type="title"/>
          </p:nvPr>
        </p:nvSpPr>
        <p:spPr>
          <a:xfrm>
            <a:off x="444948" y="510002"/>
            <a:ext cx="11184642" cy="1172500"/>
          </a:xfrm>
        </p:spPr>
        <p:txBody>
          <a:bodyPr>
            <a:normAutofit/>
          </a:bodyPr>
          <a:lstStyle/>
          <a:p>
            <a:pPr algn="ctr"/>
            <a:r>
              <a:rPr lang="de-DE" sz="2400" dirty="0">
                <a:solidFill>
                  <a:srgbClr val="0C385D"/>
                </a:solidFill>
              </a:rPr>
              <a:t>Auswertung nach Kommunen: Sonstige Auswirkungen des Klimawandels…</a:t>
            </a:r>
            <a:br>
              <a:rPr lang="de-DE" dirty="0"/>
            </a:br>
            <a:endParaRPr lang="de-DE" dirty="0">
              <a:solidFill>
                <a:srgbClr val="002E55"/>
              </a:solidFill>
            </a:endParaRPr>
          </a:p>
        </p:txBody>
      </p:sp>
      <p:pic>
        <p:nvPicPr>
          <p:cNvPr id="9" name="Inhaltsplatzhalter 8" descr="Ein Bild, das Text, Grafiken, Grafikdesign, Schrift enthält.&#10;&#10;Automatisch generierte Beschreibung">
            <a:extLst>
              <a:ext uri="{FF2B5EF4-FFF2-40B4-BE49-F238E27FC236}">
                <a16:creationId xmlns:a16="http://schemas.microsoft.com/office/drawing/2014/main" id="{F426DB4B-D1F6-776F-1BB1-B9674462AEF6}"/>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11198202" y="0"/>
            <a:ext cx="993797" cy="1116531"/>
          </a:xfrm>
        </p:spPr>
      </p:pic>
      <p:sp>
        <p:nvSpPr>
          <p:cNvPr id="10" name="Inhaltsplatzhalter 2">
            <a:extLst>
              <a:ext uri="{FF2B5EF4-FFF2-40B4-BE49-F238E27FC236}">
                <a16:creationId xmlns:a16="http://schemas.microsoft.com/office/drawing/2014/main" id="{10EBD96A-9143-9ABC-0969-21B0DAC52CA3}"/>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solidFill>
                <a:srgbClr val="002E55"/>
              </a:solidFill>
            </a:endParaRPr>
          </a:p>
          <a:p>
            <a:endParaRPr lang="de-DE" dirty="0">
              <a:solidFill>
                <a:srgbClr val="002E55"/>
              </a:solidFill>
            </a:endParaRPr>
          </a:p>
          <a:p>
            <a:endParaRPr lang="de-DE" dirty="0">
              <a:solidFill>
                <a:srgbClr val="002E55"/>
              </a:solidFill>
            </a:endParaRPr>
          </a:p>
          <a:p>
            <a:endParaRPr lang="de-DE" dirty="0">
              <a:solidFill>
                <a:srgbClr val="002E55"/>
              </a:solidFill>
            </a:endParaRPr>
          </a:p>
          <a:p>
            <a:pPr marL="0" indent="0">
              <a:buNone/>
            </a:pPr>
            <a:endParaRPr lang="de-DE" dirty="0">
              <a:solidFill>
                <a:srgbClr val="002E55"/>
              </a:solidFill>
            </a:endParaRPr>
          </a:p>
        </p:txBody>
      </p:sp>
      <p:sp>
        <p:nvSpPr>
          <p:cNvPr id="12" name="Rechteck 7">
            <a:extLst>
              <a:ext uri="{FF2B5EF4-FFF2-40B4-BE49-F238E27FC236}">
                <a16:creationId xmlns:a16="http://schemas.microsoft.com/office/drawing/2014/main" id="{61E88688-D633-4F74-4A08-169FDCCE2AC4}"/>
              </a:ext>
            </a:extLst>
          </p:cNvPr>
          <p:cNvSpPr/>
          <p:nvPr/>
        </p:nvSpPr>
        <p:spPr>
          <a:xfrm>
            <a:off x="0" y="6356350"/>
            <a:ext cx="12220281" cy="526833"/>
          </a:xfrm>
          <a:custGeom>
            <a:avLst/>
            <a:gdLst>
              <a:gd name="connsiteX0" fmla="*/ 0 w 12192001"/>
              <a:gd name="connsiteY0" fmla="*/ 0 h 325971"/>
              <a:gd name="connsiteX1" fmla="*/ 12192001 w 12192001"/>
              <a:gd name="connsiteY1" fmla="*/ 0 h 325971"/>
              <a:gd name="connsiteX2" fmla="*/ 12192001 w 12192001"/>
              <a:gd name="connsiteY2" fmla="*/ 325971 h 325971"/>
              <a:gd name="connsiteX3" fmla="*/ 0 w 12192001"/>
              <a:gd name="connsiteY3" fmla="*/ 325971 h 325971"/>
              <a:gd name="connsiteX4" fmla="*/ 0 w 12192001"/>
              <a:gd name="connsiteY4" fmla="*/ 0 h 325971"/>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220281"/>
              <a:gd name="connsiteY0" fmla="*/ 51695 h 519068"/>
              <a:gd name="connsiteX1" fmla="*/ 12220281 w 12220281"/>
              <a:gd name="connsiteY1" fmla="*/ 4561 h 519068"/>
              <a:gd name="connsiteX2" fmla="*/ 12192001 w 12220281"/>
              <a:gd name="connsiteY2" fmla="*/ 519068 h 519068"/>
              <a:gd name="connsiteX3" fmla="*/ 0 w 12220281"/>
              <a:gd name="connsiteY3" fmla="*/ 519068 h 519068"/>
              <a:gd name="connsiteX4" fmla="*/ 0 w 12220281"/>
              <a:gd name="connsiteY4" fmla="*/ 51695 h 519068"/>
              <a:gd name="connsiteX0" fmla="*/ 0 w 12220281"/>
              <a:gd name="connsiteY0" fmla="*/ 59460 h 526833"/>
              <a:gd name="connsiteX1" fmla="*/ 8144760 w 12220281"/>
              <a:gd name="connsiteY1" fmla="*/ 295876 h 526833"/>
              <a:gd name="connsiteX2" fmla="*/ 12220281 w 12220281"/>
              <a:gd name="connsiteY2" fmla="*/ 12326 h 526833"/>
              <a:gd name="connsiteX3" fmla="*/ 12192001 w 12220281"/>
              <a:gd name="connsiteY3" fmla="*/ 526833 h 526833"/>
              <a:gd name="connsiteX4" fmla="*/ 0 w 12220281"/>
              <a:gd name="connsiteY4" fmla="*/ 526833 h 526833"/>
              <a:gd name="connsiteX5" fmla="*/ 0 w 12220281"/>
              <a:gd name="connsiteY5" fmla="*/ 59460 h 52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20281" h="526833">
                <a:moveTo>
                  <a:pt x="0" y="59460"/>
                </a:moveTo>
                <a:cubicBezTo>
                  <a:pt x="1357460" y="-23025"/>
                  <a:pt x="6108047" y="303732"/>
                  <a:pt x="8144760" y="295876"/>
                </a:cubicBezTo>
                <a:cubicBezTo>
                  <a:pt x="10181473" y="288020"/>
                  <a:pt x="11545741" y="-70158"/>
                  <a:pt x="12220281" y="12326"/>
                </a:cubicBezTo>
                <a:lnTo>
                  <a:pt x="12192001" y="526833"/>
                </a:lnTo>
                <a:lnTo>
                  <a:pt x="0" y="526833"/>
                </a:lnTo>
                <a:lnTo>
                  <a:pt x="0" y="59460"/>
                </a:lnTo>
                <a:close/>
              </a:path>
            </a:pathLst>
          </a:custGeom>
          <a:solidFill>
            <a:srgbClr val="10B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liennummernplatzhalter 3">
            <a:extLst>
              <a:ext uri="{FF2B5EF4-FFF2-40B4-BE49-F238E27FC236}">
                <a16:creationId xmlns:a16="http://schemas.microsoft.com/office/drawing/2014/main" id="{5E11651D-5DF1-7E8D-8FB0-C7A8E37FFE35}"/>
              </a:ext>
            </a:extLst>
          </p:cNvPr>
          <p:cNvSpPr>
            <a:spLocks noGrp="1"/>
          </p:cNvSpPr>
          <p:nvPr>
            <p:ph type="sldNum" sz="quarter" idx="12"/>
          </p:nvPr>
        </p:nvSpPr>
        <p:spPr>
          <a:xfrm>
            <a:off x="11231249" y="6384631"/>
            <a:ext cx="542826" cy="365125"/>
          </a:xfrm>
        </p:spPr>
        <p:txBody>
          <a:bodyPr/>
          <a:lstStyle/>
          <a:p>
            <a:fld id="{C2405744-A29E-4934-8C45-CBA599106AB2}" type="slidenum">
              <a:rPr lang="de-DE" smtClean="0">
                <a:solidFill>
                  <a:schemeClr val="bg1"/>
                </a:solidFill>
              </a:rPr>
              <a:t>30</a:t>
            </a:fld>
            <a:endParaRPr lang="de-DE">
              <a:solidFill>
                <a:schemeClr val="bg1"/>
              </a:solidFill>
            </a:endParaRPr>
          </a:p>
        </p:txBody>
      </p:sp>
      <p:sp>
        <p:nvSpPr>
          <p:cNvPr id="6" name="Sehne 5">
            <a:extLst>
              <a:ext uri="{FF2B5EF4-FFF2-40B4-BE49-F238E27FC236}">
                <a16:creationId xmlns:a16="http://schemas.microsoft.com/office/drawing/2014/main" id="{92AC079B-0B1A-229D-3F82-1ED3220EAB75}"/>
              </a:ext>
            </a:extLst>
          </p:cNvPr>
          <p:cNvSpPr/>
          <p:nvPr/>
        </p:nvSpPr>
        <p:spPr>
          <a:xfrm rot="6586289">
            <a:off x="50912" y="6476590"/>
            <a:ext cx="416069" cy="619734"/>
          </a:xfrm>
          <a:prstGeom prst="chord">
            <a:avLst/>
          </a:prstGeom>
          <a:solidFill>
            <a:srgbClr val="85BC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Sehne 4">
            <a:extLst>
              <a:ext uri="{FF2B5EF4-FFF2-40B4-BE49-F238E27FC236}">
                <a16:creationId xmlns:a16="http://schemas.microsoft.com/office/drawing/2014/main" id="{962B2013-8BF4-975E-05D7-D0F44318A5A2}"/>
              </a:ext>
            </a:extLst>
          </p:cNvPr>
          <p:cNvSpPr/>
          <p:nvPr/>
        </p:nvSpPr>
        <p:spPr>
          <a:xfrm rot="13630274">
            <a:off x="-182014" y="6179041"/>
            <a:ext cx="345172" cy="919158"/>
          </a:xfrm>
          <a:prstGeom prst="chord">
            <a:avLst>
              <a:gd name="adj1" fmla="val 2700000"/>
              <a:gd name="adj2" fmla="val 13550198"/>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13" name="Tabelle 12">
            <a:extLst>
              <a:ext uri="{FF2B5EF4-FFF2-40B4-BE49-F238E27FC236}">
                <a16:creationId xmlns:a16="http://schemas.microsoft.com/office/drawing/2014/main" id="{A004E6B5-6B50-4D1B-8AF2-0C565C4B6891}"/>
              </a:ext>
            </a:extLst>
          </p:cNvPr>
          <p:cNvGraphicFramePr>
            <a:graphicFrameLocks noGrp="1"/>
          </p:cNvGraphicFramePr>
          <p:nvPr>
            <p:extLst>
              <p:ext uri="{D42A27DB-BD31-4B8C-83A1-F6EECF244321}">
                <p14:modId xmlns:p14="http://schemas.microsoft.com/office/powerpoint/2010/main" val="1841682649"/>
              </p:ext>
            </p:extLst>
          </p:nvPr>
        </p:nvGraphicFramePr>
        <p:xfrm>
          <a:off x="444948" y="1290749"/>
          <a:ext cx="10610330" cy="4844114"/>
        </p:xfrm>
        <a:graphic>
          <a:graphicData uri="http://schemas.openxmlformats.org/drawingml/2006/table">
            <a:tbl>
              <a:tblPr>
                <a:tableStyleId>{616DA210-FB5B-4158-B5E0-FEB733F419BA}</a:tableStyleId>
              </a:tblPr>
              <a:tblGrid>
                <a:gridCol w="2013433">
                  <a:extLst>
                    <a:ext uri="{9D8B030D-6E8A-4147-A177-3AD203B41FA5}">
                      <a16:colId xmlns:a16="http://schemas.microsoft.com/office/drawing/2014/main" val="2795307188"/>
                    </a:ext>
                  </a:extLst>
                </a:gridCol>
                <a:gridCol w="8596897">
                  <a:extLst>
                    <a:ext uri="{9D8B030D-6E8A-4147-A177-3AD203B41FA5}">
                      <a16:colId xmlns:a16="http://schemas.microsoft.com/office/drawing/2014/main" val="4244248867"/>
                    </a:ext>
                  </a:extLst>
                </a:gridCol>
              </a:tblGrid>
              <a:tr h="230646">
                <a:tc>
                  <a:txBody>
                    <a:bodyPr/>
                    <a:lstStyle/>
                    <a:p>
                      <a:r>
                        <a:rPr lang="de-DE" sz="1100" b="1" dirty="0"/>
                        <a:t>VG/Stadt</a:t>
                      </a:r>
                    </a:p>
                  </a:txBody>
                  <a:tcPr marL="40290" marR="40290" marT="20145" marB="20145" anchor="ctr"/>
                </a:tc>
                <a:tc>
                  <a:txBody>
                    <a:bodyPr/>
                    <a:lstStyle/>
                    <a:p>
                      <a:r>
                        <a:rPr lang="de-DE" sz="1100" b="1" dirty="0"/>
                        <a:t>Zitate</a:t>
                      </a:r>
                    </a:p>
                  </a:txBody>
                  <a:tcPr marL="40290" marR="40290" marT="20145" marB="20145" anchor="ctr"/>
                </a:tc>
                <a:extLst>
                  <a:ext uri="{0D108BD9-81ED-4DB2-BD59-A6C34878D82A}">
                    <a16:rowId xmlns:a16="http://schemas.microsoft.com/office/drawing/2014/main" val="1804163403"/>
                  </a:ext>
                </a:extLst>
              </a:tr>
              <a:tr h="866607">
                <a:tc>
                  <a:txBody>
                    <a:bodyPr/>
                    <a:lstStyle/>
                    <a:p>
                      <a:r>
                        <a:rPr lang="de-DE" sz="1000" dirty="0"/>
                        <a:t>Maifeld</a:t>
                      </a:r>
                    </a:p>
                  </a:txBody>
                  <a:tcPr marL="40290" marR="40290" marT="20145" marB="2014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0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i="1" kern="1200" dirty="0">
                          <a:solidFill>
                            <a:schemeClr val="tx1"/>
                          </a:solidFill>
                          <a:effectLst/>
                          <a:latin typeface="+mn-lt"/>
                          <a:ea typeface="+mn-ea"/>
                          <a:cs typeface="+mn-cs"/>
                        </a:rPr>
                        <a:t>„Dürren führen zu Missernten und Verlust der Biodiversität.“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0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i="1" kern="1200" dirty="0">
                          <a:solidFill>
                            <a:schemeClr val="tx1"/>
                          </a:solidFill>
                          <a:effectLst/>
                          <a:latin typeface="+mn-lt"/>
                          <a:ea typeface="+mn-ea"/>
                          <a:cs typeface="+mn-cs"/>
                        </a:rPr>
                        <a:t>„Sehr starke Stürme und Hagelschlag mit Schäden am Gebäude.“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000" i="1" kern="1200" dirty="0">
                        <a:solidFill>
                          <a:schemeClr val="tx1"/>
                        </a:solidFill>
                        <a:effectLst/>
                        <a:latin typeface="+mn-lt"/>
                        <a:ea typeface="+mn-ea"/>
                        <a:cs typeface="+mn-cs"/>
                      </a:endParaRPr>
                    </a:p>
                  </a:txBody>
                  <a:tcPr marL="40290" marR="40290" marT="20145" marB="20145" anchor="ctr"/>
                </a:tc>
                <a:extLst>
                  <a:ext uri="{0D108BD9-81ED-4DB2-BD59-A6C34878D82A}">
                    <a16:rowId xmlns:a16="http://schemas.microsoft.com/office/drawing/2014/main" val="1307119475"/>
                  </a:ext>
                </a:extLst>
              </a:tr>
              <a:tr h="491760">
                <a:tc>
                  <a:txBody>
                    <a:bodyPr/>
                    <a:lstStyle/>
                    <a:p>
                      <a:r>
                        <a:rPr lang="de-DE" sz="1000" dirty="0"/>
                        <a:t>Stadt Andernach</a:t>
                      </a:r>
                    </a:p>
                  </a:txBody>
                  <a:tcPr marL="40290" marR="40290" marT="20145" marB="20145" anchor="ctr"/>
                </a:tc>
                <a:tc>
                  <a:txBody>
                    <a:bodyPr/>
                    <a:lstStyle/>
                    <a:p>
                      <a:endParaRPr lang="de-DE" sz="10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i="1" kern="1200" dirty="0">
                          <a:solidFill>
                            <a:schemeClr val="tx1"/>
                          </a:solidFill>
                          <a:effectLst/>
                          <a:latin typeface="+mn-lt"/>
                          <a:ea typeface="+mn-ea"/>
                          <a:cs typeface="+mn-cs"/>
                        </a:rPr>
                        <a:t>„Zuviel Schottergärten / Überhitzung / Artensterben / Regen kann nicht abfließen.“</a:t>
                      </a:r>
                    </a:p>
                    <a:p>
                      <a:endParaRPr lang="de-DE" sz="1000" i="1" dirty="0"/>
                    </a:p>
                  </a:txBody>
                  <a:tcPr marL="40290" marR="40290" marT="20145" marB="20145" anchor="ctr"/>
                </a:tc>
                <a:extLst>
                  <a:ext uri="{0D108BD9-81ED-4DB2-BD59-A6C34878D82A}">
                    <a16:rowId xmlns:a16="http://schemas.microsoft.com/office/drawing/2014/main" val="1914660413"/>
                  </a:ext>
                </a:extLst>
              </a:tr>
              <a:tr h="344104">
                <a:tc>
                  <a:txBody>
                    <a:bodyPr/>
                    <a:lstStyle/>
                    <a:p>
                      <a:r>
                        <a:rPr lang="de-DE" sz="1000" dirty="0"/>
                        <a:t>VG Rhein-Mosel</a:t>
                      </a:r>
                    </a:p>
                  </a:txBody>
                  <a:tcPr marL="40290" marR="40290" marT="20145" marB="2014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0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i="1" kern="1200" dirty="0">
                          <a:solidFill>
                            <a:schemeClr val="tx1"/>
                          </a:solidFill>
                          <a:effectLst/>
                          <a:latin typeface="+mn-lt"/>
                          <a:ea typeface="+mn-ea"/>
                          <a:cs typeface="+mn-cs"/>
                        </a:rPr>
                        <a:t>„Überwärmung der Gewässer und in der Folge Algenbelastung.“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0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i="1" kern="1200" dirty="0">
                          <a:solidFill>
                            <a:schemeClr val="tx1"/>
                          </a:solidFill>
                          <a:effectLst/>
                          <a:latin typeface="+mn-lt"/>
                          <a:ea typeface="+mn-ea"/>
                          <a:cs typeface="+mn-cs"/>
                        </a:rPr>
                        <a:t>„Tiefentrockenheit die vermehrt zum Absterben einzelnen, auch älterer Bäume führt.“</a:t>
                      </a:r>
                    </a:p>
                    <a:p>
                      <a:endParaRPr lang="de-DE" sz="1000" i="1" dirty="0"/>
                    </a:p>
                  </a:txBody>
                  <a:tcPr marL="40290" marR="40290" marT="20145" marB="20145" anchor="ctr"/>
                </a:tc>
                <a:extLst>
                  <a:ext uri="{0D108BD9-81ED-4DB2-BD59-A6C34878D82A}">
                    <a16:rowId xmlns:a16="http://schemas.microsoft.com/office/drawing/2014/main" val="1433600507"/>
                  </a:ext>
                </a:extLst>
              </a:tr>
              <a:tr h="418148">
                <a:tc>
                  <a:txBody>
                    <a:bodyPr/>
                    <a:lstStyle/>
                    <a:p>
                      <a:r>
                        <a:rPr lang="de-DE" sz="1000" dirty="0"/>
                        <a:t>VG Mendig</a:t>
                      </a:r>
                    </a:p>
                  </a:txBody>
                  <a:tcPr marL="40290" marR="40290" marT="20145" marB="20145" anchor="ctr"/>
                </a:tc>
                <a:tc>
                  <a:txBody>
                    <a:bodyPr/>
                    <a:lstStyle/>
                    <a:p>
                      <a:endParaRPr lang="de-DE" sz="1000" i="1" dirty="0"/>
                    </a:p>
                  </a:txBody>
                  <a:tcPr marL="40290" marR="40290" marT="20145" marB="20145" anchor="ctr"/>
                </a:tc>
                <a:extLst>
                  <a:ext uri="{0D108BD9-81ED-4DB2-BD59-A6C34878D82A}">
                    <a16:rowId xmlns:a16="http://schemas.microsoft.com/office/drawing/2014/main" val="223463208"/>
                  </a:ext>
                </a:extLst>
              </a:tr>
              <a:tr h="344104">
                <a:tc>
                  <a:txBody>
                    <a:bodyPr/>
                    <a:lstStyle/>
                    <a:p>
                      <a:r>
                        <a:rPr lang="de-DE" sz="1000" dirty="0"/>
                        <a:t>Stadt Mayen</a:t>
                      </a:r>
                    </a:p>
                  </a:txBody>
                  <a:tcPr marL="40290" marR="40290" marT="20145" marB="2014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000" i="1" kern="1200" dirty="0">
                        <a:solidFill>
                          <a:schemeClr val="tx1"/>
                        </a:solidFill>
                        <a:effectLst/>
                        <a:latin typeface="+mn-lt"/>
                        <a:ea typeface="+mn-ea"/>
                        <a:cs typeface="+mn-cs"/>
                      </a:endParaRPr>
                    </a:p>
                    <a:p>
                      <a:endParaRPr lang="de-DE" sz="1000" i="1" dirty="0"/>
                    </a:p>
                  </a:txBody>
                  <a:tcPr marL="40290" marR="40290" marT="20145" marB="20145" anchor="ctr"/>
                </a:tc>
                <a:extLst>
                  <a:ext uri="{0D108BD9-81ED-4DB2-BD59-A6C34878D82A}">
                    <a16:rowId xmlns:a16="http://schemas.microsoft.com/office/drawing/2014/main" val="1249929665"/>
                  </a:ext>
                </a:extLst>
              </a:tr>
              <a:tr h="394539">
                <a:tc>
                  <a:txBody>
                    <a:bodyPr/>
                    <a:lstStyle/>
                    <a:p>
                      <a:r>
                        <a:rPr lang="de-DE" sz="1000" dirty="0"/>
                        <a:t>VG Vordereifel</a:t>
                      </a:r>
                    </a:p>
                  </a:txBody>
                  <a:tcPr marL="40290" marR="40290" marT="20145" marB="2014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000" i="1" kern="1200" dirty="0">
                        <a:solidFill>
                          <a:schemeClr val="tx1"/>
                        </a:solidFill>
                        <a:effectLst/>
                        <a:latin typeface="+mn-lt"/>
                        <a:ea typeface="+mn-ea"/>
                        <a:cs typeface="+mn-cs"/>
                      </a:endParaRPr>
                    </a:p>
                    <a:p>
                      <a:endParaRPr lang="de-DE" sz="1000" i="1" dirty="0"/>
                    </a:p>
                  </a:txBody>
                  <a:tcPr marL="40290" marR="40290" marT="20145" marB="20145" anchor="ctr"/>
                </a:tc>
                <a:extLst>
                  <a:ext uri="{0D108BD9-81ED-4DB2-BD59-A6C34878D82A}">
                    <a16:rowId xmlns:a16="http://schemas.microsoft.com/office/drawing/2014/main" val="2385724232"/>
                  </a:ext>
                </a:extLst>
              </a:tr>
              <a:tr h="639414">
                <a:tc>
                  <a:txBody>
                    <a:bodyPr/>
                    <a:lstStyle/>
                    <a:p>
                      <a:r>
                        <a:rPr lang="de-DE" sz="1000" dirty="0"/>
                        <a:t>VG Weißenthurm </a:t>
                      </a:r>
                    </a:p>
                  </a:txBody>
                  <a:tcPr marL="40290" marR="40290" marT="20145" marB="20145" anchor="ctr"/>
                </a:tc>
                <a:tc>
                  <a:txBody>
                    <a:bodyPr/>
                    <a:lstStyle/>
                    <a:p>
                      <a:r>
                        <a:rPr lang="de-DE" sz="1000" i="1" dirty="0"/>
                        <a:t>„Nachbarn tränken ihre Hecken weil es im Sommer zu wenig regnet.“</a:t>
                      </a:r>
                    </a:p>
                    <a:p>
                      <a:endParaRPr lang="de-DE" sz="10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i="1" kern="1200" dirty="0">
                          <a:solidFill>
                            <a:schemeClr val="tx1"/>
                          </a:solidFill>
                          <a:effectLst/>
                          <a:latin typeface="+mn-lt"/>
                          <a:ea typeface="+mn-ea"/>
                          <a:cs typeface="+mn-cs"/>
                        </a:rPr>
                        <a:t>„Beispiel Franz-Josef-</a:t>
                      </a:r>
                      <a:r>
                        <a:rPr lang="de-DE" sz="1000" i="1" kern="1200" dirty="0" err="1">
                          <a:solidFill>
                            <a:schemeClr val="tx1"/>
                          </a:solidFill>
                          <a:effectLst/>
                          <a:latin typeface="+mn-lt"/>
                          <a:ea typeface="+mn-ea"/>
                          <a:cs typeface="+mn-cs"/>
                        </a:rPr>
                        <a:t>Pey</a:t>
                      </a:r>
                      <a:r>
                        <a:rPr lang="de-DE" sz="1000" i="1" kern="1200" dirty="0">
                          <a:solidFill>
                            <a:schemeClr val="tx1"/>
                          </a:solidFill>
                          <a:effectLst/>
                          <a:latin typeface="+mn-lt"/>
                          <a:ea typeface="+mn-ea"/>
                          <a:cs typeface="+mn-cs"/>
                        </a:rPr>
                        <a:t>-Str., Mülheim-Kärlich: die Bäume nicht immer so stark zurückschneiden; mehr Bäume und Grün im Gewerbegebiet Mühlheim-Kärlich.“</a:t>
                      </a:r>
                    </a:p>
                    <a:p>
                      <a:endParaRPr lang="de-DE" sz="1000" i="1" dirty="0"/>
                    </a:p>
                  </a:txBody>
                  <a:tcPr marL="40290" marR="40290" marT="20145" marB="20145" anchor="ctr"/>
                </a:tc>
                <a:extLst>
                  <a:ext uri="{0D108BD9-81ED-4DB2-BD59-A6C34878D82A}">
                    <a16:rowId xmlns:a16="http://schemas.microsoft.com/office/drawing/2014/main" val="1141014198"/>
                  </a:ext>
                </a:extLst>
              </a:tr>
              <a:tr h="639414">
                <a:tc>
                  <a:txBody>
                    <a:bodyPr/>
                    <a:lstStyle/>
                    <a:p>
                      <a:r>
                        <a:rPr lang="de-DE" sz="1000" dirty="0"/>
                        <a:t>VG Pellenz</a:t>
                      </a:r>
                    </a:p>
                  </a:txBody>
                  <a:tcPr marL="40290" marR="40290" marT="20145" marB="2014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i="1" kern="1200" dirty="0">
                          <a:solidFill>
                            <a:schemeClr val="tx1"/>
                          </a:solidFill>
                          <a:effectLst/>
                          <a:latin typeface="+mn-lt"/>
                          <a:ea typeface="+mn-ea"/>
                          <a:cs typeface="+mn-cs"/>
                        </a:rPr>
                        <a:t>„Insgesamt scheint die Landwirtschaft im gesamten Kreisgebiet unter Wassermangel, Starkregen, Erosion durch Wind usw. zu leiden, was ich aber nur indirekt mitbekommen habe, da ich selbst kein Landwirt bin.“</a:t>
                      </a:r>
                    </a:p>
                    <a:p>
                      <a:endParaRPr lang="de-DE" sz="1000" i="1" dirty="0"/>
                    </a:p>
                  </a:txBody>
                  <a:tcPr marL="40290" marR="40290" marT="20145" marB="20145" anchor="ctr"/>
                </a:tc>
                <a:extLst>
                  <a:ext uri="{0D108BD9-81ED-4DB2-BD59-A6C34878D82A}">
                    <a16:rowId xmlns:a16="http://schemas.microsoft.com/office/drawing/2014/main" val="2109145441"/>
                  </a:ext>
                </a:extLst>
              </a:tr>
            </a:tbl>
          </a:graphicData>
        </a:graphic>
      </p:graphicFrame>
    </p:spTree>
    <p:extLst>
      <p:ext uri="{BB962C8B-B14F-4D97-AF65-F5344CB8AC3E}">
        <p14:creationId xmlns:p14="http://schemas.microsoft.com/office/powerpoint/2010/main" val="39313530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EA5B01-99C9-CF90-CE80-8A582870867C}"/>
              </a:ext>
            </a:extLst>
          </p:cNvPr>
          <p:cNvSpPr>
            <a:spLocks noGrp="1"/>
          </p:cNvSpPr>
          <p:nvPr>
            <p:ph type="title"/>
          </p:nvPr>
        </p:nvSpPr>
        <p:spPr>
          <a:xfrm>
            <a:off x="1101361" y="2355006"/>
            <a:ext cx="10017558" cy="1325563"/>
          </a:xfrm>
        </p:spPr>
        <p:txBody>
          <a:bodyPr>
            <a:normAutofit/>
          </a:bodyPr>
          <a:lstStyle/>
          <a:p>
            <a:pPr algn="ctr"/>
            <a:r>
              <a:rPr lang="de-DE" sz="4000" dirty="0">
                <a:solidFill>
                  <a:srgbClr val="002E55"/>
                </a:solidFill>
              </a:rPr>
              <a:t>Vorsorge und Anpassung</a:t>
            </a:r>
          </a:p>
        </p:txBody>
      </p:sp>
      <p:pic>
        <p:nvPicPr>
          <p:cNvPr id="9" name="Inhaltsplatzhalter 8" descr="Ein Bild, das Text, Grafiken, Grafikdesign, Schrift enthält.&#10;&#10;Automatisch generierte Beschreibung">
            <a:extLst>
              <a:ext uri="{FF2B5EF4-FFF2-40B4-BE49-F238E27FC236}">
                <a16:creationId xmlns:a16="http://schemas.microsoft.com/office/drawing/2014/main" id="{F426DB4B-D1F6-776F-1BB1-B9674462AEF6}"/>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11012148" y="0"/>
            <a:ext cx="1179851" cy="1325563"/>
          </a:xfrm>
        </p:spPr>
      </p:pic>
      <p:sp>
        <p:nvSpPr>
          <p:cNvPr id="10" name="Inhaltsplatzhalter 2">
            <a:extLst>
              <a:ext uri="{FF2B5EF4-FFF2-40B4-BE49-F238E27FC236}">
                <a16:creationId xmlns:a16="http://schemas.microsoft.com/office/drawing/2014/main" id="{10EBD96A-9143-9ABC-0969-21B0DAC52CA3}"/>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solidFill>
                <a:srgbClr val="002E55"/>
              </a:solidFill>
            </a:endParaRPr>
          </a:p>
          <a:p>
            <a:endParaRPr lang="de-DE" dirty="0">
              <a:solidFill>
                <a:srgbClr val="002E55"/>
              </a:solidFill>
            </a:endParaRPr>
          </a:p>
          <a:p>
            <a:endParaRPr lang="de-DE" dirty="0">
              <a:solidFill>
                <a:srgbClr val="002E55"/>
              </a:solidFill>
            </a:endParaRPr>
          </a:p>
          <a:p>
            <a:endParaRPr lang="de-DE" dirty="0">
              <a:solidFill>
                <a:srgbClr val="002E55"/>
              </a:solidFill>
            </a:endParaRPr>
          </a:p>
          <a:p>
            <a:pPr marL="0" indent="0">
              <a:buNone/>
            </a:pPr>
            <a:endParaRPr lang="de-DE" dirty="0">
              <a:solidFill>
                <a:srgbClr val="002E55"/>
              </a:solidFill>
            </a:endParaRPr>
          </a:p>
        </p:txBody>
      </p:sp>
      <p:sp>
        <p:nvSpPr>
          <p:cNvPr id="12" name="Rechteck 7">
            <a:extLst>
              <a:ext uri="{FF2B5EF4-FFF2-40B4-BE49-F238E27FC236}">
                <a16:creationId xmlns:a16="http://schemas.microsoft.com/office/drawing/2014/main" id="{61E88688-D633-4F74-4A08-169FDCCE2AC4}"/>
              </a:ext>
            </a:extLst>
          </p:cNvPr>
          <p:cNvSpPr/>
          <p:nvPr/>
        </p:nvSpPr>
        <p:spPr>
          <a:xfrm>
            <a:off x="0" y="6356350"/>
            <a:ext cx="12220281" cy="526833"/>
          </a:xfrm>
          <a:custGeom>
            <a:avLst/>
            <a:gdLst>
              <a:gd name="connsiteX0" fmla="*/ 0 w 12192001"/>
              <a:gd name="connsiteY0" fmla="*/ 0 h 325971"/>
              <a:gd name="connsiteX1" fmla="*/ 12192001 w 12192001"/>
              <a:gd name="connsiteY1" fmla="*/ 0 h 325971"/>
              <a:gd name="connsiteX2" fmla="*/ 12192001 w 12192001"/>
              <a:gd name="connsiteY2" fmla="*/ 325971 h 325971"/>
              <a:gd name="connsiteX3" fmla="*/ 0 w 12192001"/>
              <a:gd name="connsiteY3" fmla="*/ 325971 h 325971"/>
              <a:gd name="connsiteX4" fmla="*/ 0 w 12192001"/>
              <a:gd name="connsiteY4" fmla="*/ 0 h 325971"/>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220281"/>
              <a:gd name="connsiteY0" fmla="*/ 51695 h 519068"/>
              <a:gd name="connsiteX1" fmla="*/ 12220281 w 12220281"/>
              <a:gd name="connsiteY1" fmla="*/ 4561 h 519068"/>
              <a:gd name="connsiteX2" fmla="*/ 12192001 w 12220281"/>
              <a:gd name="connsiteY2" fmla="*/ 519068 h 519068"/>
              <a:gd name="connsiteX3" fmla="*/ 0 w 12220281"/>
              <a:gd name="connsiteY3" fmla="*/ 519068 h 519068"/>
              <a:gd name="connsiteX4" fmla="*/ 0 w 12220281"/>
              <a:gd name="connsiteY4" fmla="*/ 51695 h 519068"/>
              <a:gd name="connsiteX0" fmla="*/ 0 w 12220281"/>
              <a:gd name="connsiteY0" fmla="*/ 59460 h 526833"/>
              <a:gd name="connsiteX1" fmla="*/ 8144760 w 12220281"/>
              <a:gd name="connsiteY1" fmla="*/ 295876 h 526833"/>
              <a:gd name="connsiteX2" fmla="*/ 12220281 w 12220281"/>
              <a:gd name="connsiteY2" fmla="*/ 12326 h 526833"/>
              <a:gd name="connsiteX3" fmla="*/ 12192001 w 12220281"/>
              <a:gd name="connsiteY3" fmla="*/ 526833 h 526833"/>
              <a:gd name="connsiteX4" fmla="*/ 0 w 12220281"/>
              <a:gd name="connsiteY4" fmla="*/ 526833 h 526833"/>
              <a:gd name="connsiteX5" fmla="*/ 0 w 12220281"/>
              <a:gd name="connsiteY5" fmla="*/ 59460 h 52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20281" h="526833">
                <a:moveTo>
                  <a:pt x="0" y="59460"/>
                </a:moveTo>
                <a:cubicBezTo>
                  <a:pt x="1357460" y="-23025"/>
                  <a:pt x="6108047" y="303732"/>
                  <a:pt x="8144760" y="295876"/>
                </a:cubicBezTo>
                <a:cubicBezTo>
                  <a:pt x="10181473" y="288020"/>
                  <a:pt x="11545741" y="-70158"/>
                  <a:pt x="12220281" y="12326"/>
                </a:cubicBezTo>
                <a:lnTo>
                  <a:pt x="12192001" y="526833"/>
                </a:lnTo>
                <a:lnTo>
                  <a:pt x="0" y="526833"/>
                </a:lnTo>
                <a:lnTo>
                  <a:pt x="0" y="59460"/>
                </a:lnTo>
                <a:close/>
              </a:path>
            </a:pathLst>
          </a:custGeom>
          <a:solidFill>
            <a:srgbClr val="10B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liennummernplatzhalter 3">
            <a:extLst>
              <a:ext uri="{FF2B5EF4-FFF2-40B4-BE49-F238E27FC236}">
                <a16:creationId xmlns:a16="http://schemas.microsoft.com/office/drawing/2014/main" id="{5E11651D-5DF1-7E8D-8FB0-C7A8E37FFE35}"/>
              </a:ext>
            </a:extLst>
          </p:cNvPr>
          <p:cNvSpPr>
            <a:spLocks noGrp="1"/>
          </p:cNvSpPr>
          <p:nvPr>
            <p:ph type="sldNum" sz="quarter" idx="12"/>
          </p:nvPr>
        </p:nvSpPr>
        <p:spPr>
          <a:xfrm>
            <a:off x="11231249" y="6384631"/>
            <a:ext cx="542826" cy="365125"/>
          </a:xfrm>
        </p:spPr>
        <p:txBody>
          <a:bodyPr/>
          <a:lstStyle/>
          <a:p>
            <a:fld id="{C2405744-A29E-4934-8C45-CBA599106AB2}" type="slidenum">
              <a:rPr lang="de-DE" smtClean="0">
                <a:solidFill>
                  <a:schemeClr val="bg1"/>
                </a:solidFill>
              </a:rPr>
              <a:t>31</a:t>
            </a:fld>
            <a:endParaRPr lang="de-DE">
              <a:solidFill>
                <a:schemeClr val="bg1"/>
              </a:solidFill>
            </a:endParaRPr>
          </a:p>
        </p:txBody>
      </p:sp>
      <p:sp>
        <p:nvSpPr>
          <p:cNvPr id="6" name="Sehne 5">
            <a:extLst>
              <a:ext uri="{FF2B5EF4-FFF2-40B4-BE49-F238E27FC236}">
                <a16:creationId xmlns:a16="http://schemas.microsoft.com/office/drawing/2014/main" id="{92AC079B-0B1A-229D-3F82-1ED3220EAB75}"/>
              </a:ext>
            </a:extLst>
          </p:cNvPr>
          <p:cNvSpPr/>
          <p:nvPr/>
        </p:nvSpPr>
        <p:spPr>
          <a:xfrm rot="6586289">
            <a:off x="50912" y="6476590"/>
            <a:ext cx="416069" cy="619734"/>
          </a:xfrm>
          <a:prstGeom prst="chord">
            <a:avLst/>
          </a:prstGeom>
          <a:solidFill>
            <a:srgbClr val="85BC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Sehne 4">
            <a:extLst>
              <a:ext uri="{FF2B5EF4-FFF2-40B4-BE49-F238E27FC236}">
                <a16:creationId xmlns:a16="http://schemas.microsoft.com/office/drawing/2014/main" id="{962B2013-8BF4-975E-05D7-D0F44318A5A2}"/>
              </a:ext>
            </a:extLst>
          </p:cNvPr>
          <p:cNvSpPr/>
          <p:nvPr/>
        </p:nvSpPr>
        <p:spPr>
          <a:xfrm rot="13630274">
            <a:off x="-182014" y="6179041"/>
            <a:ext cx="345172" cy="919158"/>
          </a:xfrm>
          <a:prstGeom prst="chord">
            <a:avLst>
              <a:gd name="adj1" fmla="val 2700000"/>
              <a:gd name="adj2" fmla="val 13550198"/>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8503466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EA5B01-99C9-CF90-CE80-8A582870867C}"/>
              </a:ext>
            </a:extLst>
          </p:cNvPr>
          <p:cNvSpPr>
            <a:spLocks noGrp="1"/>
          </p:cNvSpPr>
          <p:nvPr>
            <p:ph type="title"/>
          </p:nvPr>
        </p:nvSpPr>
        <p:spPr>
          <a:xfrm>
            <a:off x="620919" y="181153"/>
            <a:ext cx="10017558" cy="1325563"/>
          </a:xfrm>
        </p:spPr>
        <p:txBody>
          <a:bodyPr>
            <a:noAutofit/>
          </a:bodyPr>
          <a:lstStyle/>
          <a:p>
            <a:pPr algn="ctr"/>
            <a:r>
              <a:rPr lang="de-DE" sz="2400" dirty="0">
                <a:solidFill>
                  <a:srgbClr val="0C385D"/>
                </a:solidFill>
              </a:rPr>
              <a:t>Welche der folgenden Maßnahmen haben Sie persönlich ergriffen, um sich vor Schäden und Beeinträchtigungen durch Hitze, Unwetter, Hochwasser zu schützen?</a:t>
            </a:r>
            <a:br>
              <a:rPr lang="de-DE" sz="2800" dirty="0">
                <a:solidFill>
                  <a:srgbClr val="0C385D"/>
                </a:solidFill>
              </a:rPr>
            </a:br>
            <a:r>
              <a:rPr lang="de-DE" sz="2400" b="1" dirty="0"/>
              <a:t> </a:t>
            </a:r>
            <a:r>
              <a:rPr lang="de-DE" sz="1800" b="1" dirty="0"/>
              <a:t>N= 488</a:t>
            </a:r>
            <a:endParaRPr lang="de-DE" sz="2800" dirty="0">
              <a:solidFill>
                <a:srgbClr val="002E55"/>
              </a:solidFill>
            </a:endParaRPr>
          </a:p>
        </p:txBody>
      </p:sp>
      <p:pic>
        <p:nvPicPr>
          <p:cNvPr id="9" name="Inhaltsplatzhalter 8" descr="Ein Bild, das Text, Grafiken, Grafikdesign, Schrift enthält.&#10;&#10;Automatisch generierte Beschreibung">
            <a:extLst>
              <a:ext uri="{FF2B5EF4-FFF2-40B4-BE49-F238E27FC236}">
                <a16:creationId xmlns:a16="http://schemas.microsoft.com/office/drawing/2014/main" id="{F426DB4B-D1F6-776F-1BB1-B9674462AEF6}"/>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11012148" y="0"/>
            <a:ext cx="1179851" cy="1325563"/>
          </a:xfrm>
        </p:spPr>
      </p:pic>
      <p:sp>
        <p:nvSpPr>
          <p:cNvPr id="10" name="Inhaltsplatzhalter 2">
            <a:extLst>
              <a:ext uri="{FF2B5EF4-FFF2-40B4-BE49-F238E27FC236}">
                <a16:creationId xmlns:a16="http://schemas.microsoft.com/office/drawing/2014/main" id="{10EBD96A-9143-9ABC-0969-21B0DAC52CA3}"/>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solidFill>
                <a:srgbClr val="002E55"/>
              </a:solidFill>
            </a:endParaRPr>
          </a:p>
          <a:p>
            <a:endParaRPr lang="de-DE" dirty="0">
              <a:solidFill>
                <a:srgbClr val="002E55"/>
              </a:solidFill>
            </a:endParaRPr>
          </a:p>
          <a:p>
            <a:endParaRPr lang="de-DE" dirty="0">
              <a:solidFill>
                <a:srgbClr val="002E55"/>
              </a:solidFill>
            </a:endParaRPr>
          </a:p>
          <a:p>
            <a:endParaRPr lang="de-DE" dirty="0">
              <a:solidFill>
                <a:srgbClr val="002E55"/>
              </a:solidFill>
            </a:endParaRPr>
          </a:p>
          <a:p>
            <a:pPr marL="0" indent="0">
              <a:buNone/>
            </a:pPr>
            <a:endParaRPr lang="de-DE" dirty="0">
              <a:solidFill>
                <a:srgbClr val="002E55"/>
              </a:solidFill>
            </a:endParaRPr>
          </a:p>
        </p:txBody>
      </p:sp>
      <p:sp>
        <p:nvSpPr>
          <p:cNvPr id="12" name="Rechteck 7">
            <a:extLst>
              <a:ext uri="{FF2B5EF4-FFF2-40B4-BE49-F238E27FC236}">
                <a16:creationId xmlns:a16="http://schemas.microsoft.com/office/drawing/2014/main" id="{61E88688-D633-4F74-4A08-169FDCCE2AC4}"/>
              </a:ext>
            </a:extLst>
          </p:cNvPr>
          <p:cNvSpPr/>
          <p:nvPr/>
        </p:nvSpPr>
        <p:spPr>
          <a:xfrm>
            <a:off x="0" y="6356350"/>
            <a:ext cx="12220281" cy="526833"/>
          </a:xfrm>
          <a:custGeom>
            <a:avLst/>
            <a:gdLst>
              <a:gd name="connsiteX0" fmla="*/ 0 w 12192001"/>
              <a:gd name="connsiteY0" fmla="*/ 0 h 325971"/>
              <a:gd name="connsiteX1" fmla="*/ 12192001 w 12192001"/>
              <a:gd name="connsiteY1" fmla="*/ 0 h 325971"/>
              <a:gd name="connsiteX2" fmla="*/ 12192001 w 12192001"/>
              <a:gd name="connsiteY2" fmla="*/ 325971 h 325971"/>
              <a:gd name="connsiteX3" fmla="*/ 0 w 12192001"/>
              <a:gd name="connsiteY3" fmla="*/ 325971 h 325971"/>
              <a:gd name="connsiteX4" fmla="*/ 0 w 12192001"/>
              <a:gd name="connsiteY4" fmla="*/ 0 h 325971"/>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220281"/>
              <a:gd name="connsiteY0" fmla="*/ 51695 h 519068"/>
              <a:gd name="connsiteX1" fmla="*/ 12220281 w 12220281"/>
              <a:gd name="connsiteY1" fmla="*/ 4561 h 519068"/>
              <a:gd name="connsiteX2" fmla="*/ 12192001 w 12220281"/>
              <a:gd name="connsiteY2" fmla="*/ 519068 h 519068"/>
              <a:gd name="connsiteX3" fmla="*/ 0 w 12220281"/>
              <a:gd name="connsiteY3" fmla="*/ 519068 h 519068"/>
              <a:gd name="connsiteX4" fmla="*/ 0 w 12220281"/>
              <a:gd name="connsiteY4" fmla="*/ 51695 h 519068"/>
              <a:gd name="connsiteX0" fmla="*/ 0 w 12220281"/>
              <a:gd name="connsiteY0" fmla="*/ 59460 h 526833"/>
              <a:gd name="connsiteX1" fmla="*/ 8144760 w 12220281"/>
              <a:gd name="connsiteY1" fmla="*/ 295876 h 526833"/>
              <a:gd name="connsiteX2" fmla="*/ 12220281 w 12220281"/>
              <a:gd name="connsiteY2" fmla="*/ 12326 h 526833"/>
              <a:gd name="connsiteX3" fmla="*/ 12192001 w 12220281"/>
              <a:gd name="connsiteY3" fmla="*/ 526833 h 526833"/>
              <a:gd name="connsiteX4" fmla="*/ 0 w 12220281"/>
              <a:gd name="connsiteY4" fmla="*/ 526833 h 526833"/>
              <a:gd name="connsiteX5" fmla="*/ 0 w 12220281"/>
              <a:gd name="connsiteY5" fmla="*/ 59460 h 52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20281" h="526833">
                <a:moveTo>
                  <a:pt x="0" y="59460"/>
                </a:moveTo>
                <a:cubicBezTo>
                  <a:pt x="1357460" y="-23025"/>
                  <a:pt x="6108047" y="303732"/>
                  <a:pt x="8144760" y="295876"/>
                </a:cubicBezTo>
                <a:cubicBezTo>
                  <a:pt x="10181473" y="288020"/>
                  <a:pt x="11545741" y="-70158"/>
                  <a:pt x="12220281" y="12326"/>
                </a:cubicBezTo>
                <a:lnTo>
                  <a:pt x="12192001" y="526833"/>
                </a:lnTo>
                <a:lnTo>
                  <a:pt x="0" y="526833"/>
                </a:lnTo>
                <a:lnTo>
                  <a:pt x="0" y="59460"/>
                </a:lnTo>
                <a:close/>
              </a:path>
            </a:pathLst>
          </a:custGeom>
          <a:solidFill>
            <a:srgbClr val="10B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liennummernplatzhalter 3">
            <a:extLst>
              <a:ext uri="{FF2B5EF4-FFF2-40B4-BE49-F238E27FC236}">
                <a16:creationId xmlns:a16="http://schemas.microsoft.com/office/drawing/2014/main" id="{5E11651D-5DF1-7E8D-8FB0-C7A8E37FFE35}"/>
              </a:ext>
            </a:extLst>
          </p:cNvPr>
          <p:cNvSpPr>
            <a:spLocks noGrp="1"/>
          </p:cNvSpPr>
          <p:nvPr>
            <p:ph type="sldNum" sz="quarter" idx="12"/>
          </p:nvPr>
        </p:nvSpPr>
        <p:spPr>
          <a:xfrm>
            <a:off x="11231249" y="6384631"/>
            <a:ext cx="542826" cy="365125"/>
          </a:xfrm>
        </p:spPr>
        <p:txBody>
          <a:bodyPr/>
          <a:lstStyle/>
          <a:p>
            <a:fld id="{C2405744-A29E-4934-8C45-CBA599106AB2}" type="slidenum">
              <a:rPr lang="de-DE" smtClean="0">
                <a:solidFill>
                  <a:schemeClr val="bg1"/>
                </a:solidFill>
              </a:rPr>
              <a:t>32</a:t>
            </a:fld>
            <a:endParaRPr lang="de-DE">
              <a:solidFill>
                <a:schemeClr val="bg1"/>
              </a:solidFill>
            </a:endParaRPr>
          </a:p>
        </p:txBody>
      </p:sp>
      <p:sp>
        <p:nvSpPr>
          <p:cNvPr id="6" name="Sehne 5">
            <a:extLst>
              <a:ext uri="{FF2B5EF4-FFF2-40B4-BE49-F238E27FC236}">
                <a16:creationId xmlns:a16="http://schemas.microsoft.com/office/drawing/2014/main" id="{92AC079B-0B1A-229D-3F82-1ED3220EAB75}"/>
              </a:ext>
            </a:extLst>
          </p:cNvPr>
          <p:cNvSpPr/>
          <p:nvPr/>
        </p:nvSpPr>
        <p:spPr>
          <a:xfrm rot="6586289">
            <a:off x="50912" y="6476590"/>
            <a:ext cx="416069" cy="619734"/>
          </a:xfrm>
          <a:prstGeom prst="chord">
            <a:avLst/>
          </a:prstGeom>
          <a:solidFill>
            <a:srgbClr val="85BC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Sehne 4">
            <a:extLst>
              <a:ext uri="{FF2B5EF4-FFF2-40B4-BE49-F238E27FC236}">
                <a16:creationId xmlns:a16="http://schemas.microsoft.com/office/drawing/2014/main" id="{962B2013-8BF4-975E-05D7-D0F44318A5A2}"/>
              </a:ext>
            </a:extLst>
          </p:cNvPr>
          <p:cNvSpPr/>
          <p:nvPr/>
        </p:nvSpPr>
        <p:spPr>
          <a:xfrm rot="13630274">
            <a:off x="-182014" y="6179041"/>
            <a:ext cx="345172" cy="919158"/>
          </a:xfrm>
          <a:prstGeom prst="chord">
            <a:avLst>
              <a:gd name="adj1" fmla="val 2700000"/>
              <a:gd name="adj2" fmla="val 13550198"/>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a:extLst>
              <a:ext uri="{FF2B5EF4-FFF2-40B4-BE49-F238E27FC236}">
                <a16:creationId xmlns:a16="http://schemas.microsoft.com/office/drawing/2014/main" id="{0A244E9D-8342-4FA6-B9A4-F36D65D7C99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4085" y="1011320"/>
            <a:ext cx="8159037" cy="4351338"/>
          </a:xfrm>
          <a:prstGeom prst="rect">
            <a:avLst/>
          </a:prstGeom>
          <a:noFill/>
          <a:ln>
            <a:noFill/>
          </a:ln>
        </p:spPr>
      </p:pic>
      <p:sp>
        <p:nvSpPr>
          <p:cNvPr id="7" name="Rechteck 6">
            <a:extLst>
              <a:ext uri="{FF2B5EF4-FFF2-40B4-BE49-F238E27FC236}">
                <a16:creationId xmlns:a16="http://schemas.microsoft.com/office/drawing/2014/main" id="{E9B1C224-C410-4B91-AB21-70E6BF54D245}"/>
              </a:ext>
            </a:extLst>
          </p:cNvPr>
          <p:cNvSpPr/>
          <p:nvPr/>
        </p:nvSpPr>
        <p:spPr>
          <a:xfrm>
            <a:off x="620919" y="4937769"/>
            <a:ext cx="12655803" cy="1477328"/>
          </a:xfrm>
          <a:prstGeom prst="rect">
            <a:avLst/>
          </a:prstGeom>
        </p:spPr>
        <p:txBody>
          <a:bodyPr wrap="square">
            <a:spAutoFit/>
          </a:bodyPr>
          <a:lstStyle/>
          <a:p>
            <a:r>
              <a:rPr lang="de-DE" b="1" dirty="0"/>
              <a:t>1. kurzfristige, einfach umsetzbare Anpassungen </a:t>
            </a:r>
            <a:r>
              <a:rPr lang="de-DE" dirty="0"/>
              <a:t>im Alltag wie Sonnenschutz oder Trinkverhalten bei Hitze</a:t>
            </a:r>
          </a:p>
          <a:p>
            <a:r>
              <a:rPr lang="de-DE" b="1" dirty="0"/>
              <a:t>2. Warn-Apps </a:t>
            </a:r>
            <a:r>
              <a:rPr lang="de-DE" dirty="0"/>
              <a:t>installiert</a:t>
            </a:r>
          </a:p>
          <a:p>
            <a:r>
              <a:rPr lang="de-DE" dirty="0"/>
              <a:t>3. Hausbesitzer haben ihr </a:t>
            </a:r>
            <a:r>
              <a:rPr lang="de-DE" b="1" dirty="0"/>
              <a:t>Haus versichert und tlw. durch bauliche Maßnahmen </a:t>
            </a:r>
            <a:r>
              <a:rPr lang="de-DE" dirty="0"/>
              <a:t>angepasst</a:t>
            </a:r>
          </a:p>
          <a:p>
            <a:endParaRPr lang="de-DE" dirty="0"/>
          </a:p>
          <a:p>
            <a:r>
              <a:rPr lang="de-DE" dirty="0">
                <a:sym typeface="Wingdings" panose="05000000000000000000" pitchFamily="2" charset="2"/>
              </a:rPr>
              <a:t> </a:t>
            </a:r>
            <a:r>
              <a:rPr lang="de-DE" dirty="0"/>
              <a:t>Vorsorgemaßnahmen für den Katastrophenfall, wie das Anlegen eines Notfallvorrats o.ä. bisher kaum getroffen</a:t>
            </a:r>
          </a:p>
        </p:txBody>
      </p:sp>
    </p:spTree>
    <p:extLst>
      <p:ext uri="{BB962C8B-B14F-4D97-AF65-F5344CB8AC3E}">
        <p14:creationId xmlns:p14="http://schemas.microsoft.com/office/powerpoint/2010/main" val="37943932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EA5B01-99C9-CF90-CE80-8A582870867C}"/>
              </a:ext>
            </a:extLst>
          </p:cNvPr>
          <p:cNvSpPr>
            <a:spLocks noGrp="1"/>
          </p:cNvSpPr>
          <p:nvPr>
            <p:ph type="title"/>
          </p:nvPr>
        </p:nvSpPr>
        <p:spPr>
          <a:xfrm>
            <a:off x="203490" y="-183000"/>
            <a:ext cx="11094855" cy="1325563"/>
          </a:xfrm>
        </p:spPr>
        <p:txBody>
          <a:bodyPr>
            <a:noAutofit/>
          </a:bodyPr>
          <a:lstStyle/>
          <a:p>
            <a:pPr algn="ctr"/>
            <a:r>
              <a:rPr lang="de-DE" sz="2000" dirty="0">
                <a:solidFill>
                  <a:srgbClr val="0C385D"/>
                </a:solidFill>
              </a:rPr>
              <a:t>Kommentare nach Oberkategorien sortiert: Welche der folgenden Maßnahmen haben Sie persönlich ergriffen, um sich vor Schäden und Beeinträchtigungen durch Hitze, Unwetter, Hochwasser zu schützen?</a:t>
            </a:r>
          </a:p>
        </p:txBody>
      </p:sp>
      <p:pic>
        <p:nvPicPr>
          <p:cNvPr id="9" name="Inhaltsplatzhalter 8" descr="Ein Bild, das Text, Grafiken, Grafikdesign, Schrift enthält.&#10;&#10;Automatisch generierte Beschreibung">
            <a:extLst>
              <a:ext uri="{FF2B5EF4-FFF2-40B4-BE49-F238E27FC236}">
                <a16:creationId xmlns:a16="http://schemas.microsoft.com/office/drawing/2014/main" id="{F426DB4B-D1F6-776F-1BB1-B9674462AEF6}"/>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11012148" y="0"/>
            <a:ext cx="1179851" cy="1325563"/>
          </a:xfrm>
        </p:spPr>
      </p:pic>
      <p:sp>
        <p:nvSpPr>
          <p:cNvPr id="10" name="Inhaltsplatzhalter 2">
            <a:extLst>
              <a:ext uri="{FF2B5EF4-FFF2-40B4-BE49-F238E27FC236}">
                <a16:creationId xmlns:a16="http://schemas.microsoft.com/office/drawing/2014/main" id="{10EBD96A-9143-9ABC-0969-21B0DAC52CA3}"/>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solidFill>
                <a:srgbClr val="002E55"/>
              </a:solidFill>
            </a:endParaRPr>
          </a:p>
          <a:p>
            <a:endParaRPr lang="de-DE" dirty="0">
              <a:solidFill>
                <a:srgbClr val="002E55"/>
              </a:solidFill>
            </a:endParaRPr>
          </a:p>
          <a:p>
            <a:endParaRPr lang="de-DE" dirty="0">
              <a:solidFill>
                <a:srgbClr val="002E55"/>
              </a:solidFill>
            </a:endParaRPr>
          </a:p>
          <a:p>
            <a:endParaRPr lang="de-DE" dirty="0">
              <a:solidFill>
                <a:srgbClr val="002E55"/>
              </a:solidFill>
            </a:endParaRPr>
          </a:p>
          <a:p>
            <a:pPr marL="0" indent="0">
              <a:buNone/>
            </a:pPr>
            <a:endParaRPr lang="de-DE" dirty="0">
              <a:solidFill>
                <a:srgbClr val="002E55"/>
              </a:solidFill>
            </a:endParaRPr>
          </a:p>
        </p:txBody>
      </p:sp>
      <p:sp>
        <p:nvSpPr>
          <p:cNvPr id="12" name="Rechteck 7">
            <a:extLst>
              <a:ext uri="{FF2B5EF4-FFF2-40B4-BE49-F238E27FC236}">
                <a16:creationId xmlns:a16="http://schemas.microsoft.com/office/drawing/2014/main" id="{61E88688-D633-4F74-4A08-169FDCCE2AC4}"/>
              </a:ext>
            </a:extLst>
          </p:cNvPr>
          <p:cNvSpPr/>
          <p:nvPr/>
        </p:nvSpPr>
        <p:spPr>
          <a:xfrm>
            <a:off x="0" y="6356350"/>
            <a:ext cx="12220281" cy="526833"/>
          </a:xfrm>
          <a:custGeom>
            <a:avLst/>
            <a:gdLst>
              <a:gd name="connsiteX0" fmla="*/ 0 w 12192001"/>
              <a:gd name="connsiteY0" fmla="*/ 0 h 325971"/>
              <a:gd name="connsiteX1" fmla="*/ 12192001 w 12192001"/>
              <a:gd name="connsiteY1" fmla="*/ 0 h 325971"/>
              <a:gd name="connsiteX2" fmla="*/ 12192001 w 12192001"/>
              <a:gd name="connsiteY2" fmla="*/ 325971 h 325971"/>
              <a:gd name="connsiteX3" fmla="*/ 0 w 12192001"/>
              <a:gd name="connsiteY3" fmla="*/ 325971 h 325971"/>
              <a:gd name="connsiteX4" fmla="*/ 0 w 12192001"/>
              <a:gd name="connsiteY4" fmla="*/ 0 h 325971"/>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220281"/>
              <a:gd name="connsiteY0" fmla="*/ 51695 h 519068"/>
              <a:gd name="connsiteX1" fmla="*/ 12220281 w 12220281"/>
              <a:gd name="connsiteY1" fmla="*/ 4561 h 519068"/>
              <a:gd name="connsiteX2" fmla="*/ 12192001 w 12220281"/>
              <a:gd name="connsiteY2" fmla="*/ 519068 h 519068"/>
              <a:gd name="connsiteX3" fmla="*/ 0 w 12220281"/>
              <a:gd name="connsiteY3" fmla="*/ 519068 h 519068"/>
              <a:gd name="connsiteX4" fmla="*/ 0 w 12220281"/>
              <a:gd name="connsiteY4" fmla="*/ 51695 h 519068"/>
              <a:gd name="connsiteX0" fmla="*/ 0 w 12220281"/>
              <a:gd name="connsiteY0" fmla="*/ 59460 h 526833"/>
              <a:gd name="connsiteX1" fmla="*/ 8144760 w 12220281"/>
              <a:gd name="connsiteY1" fmla="*/ 295876 h 526833"/>
              <a:gd name="connsiteX2" fmla="*/ 12220281 w 12220281"/>
              <a:gd name="connsiteY2" fmla="*/ 12326 h 526833"/>
              <a:gd name="connsiteX3" fmla="*/ 12192001 w 12220281"/>
              <a:gd name="connsiteY3" fmla="*/ 526833 h 526833"/>
              <a:gd name="connsiteX4" fmla="*/ 0 w 12220281"/>
              <a:gd name="connsiteY4" fmla="*/ 526833 h 526833"/>
              <a:gd name="connsiteX5" fmla="*/ 0 w 12220281"/>
              <a:gd name="connsiteY5" fmla="*/ 59460 h 52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20281" h="526833">
                <a:moveTo>
                  <a:pt x="0" y="59460"/>
                </a:moveTo>
                <a:cubicBezTo>
                  <a:pt x="1357460" y="-23025"/>
                  <a:pt x="6108047" y="303732"/>
                  <a:pt x="8144760" y="295876"/>
                </a:cubicBezTo>
                <a:cubicBezTo>
                  <a:pt x="10181473" y="288020"/>
                  <a:pt x="11545741" y="-70158"/>
                  <a:pt x="12220281" y="12326"/>
                </a:cubicBezTo>
                <a:lnTo>
                  <a:pt x="12192001" y="526833"/>
                </a:lnTo>
                <a:lnTo>
                  <a:pt x="0" y="526833"/>
                </a:lnTo>
                <a:lnTo>
                  <a:pt x="0" y="59460"/>
                </a:lnTo>
                <a:close/>
              </a:path>
            </a:pathLst>
          </a:custGeom>
          <a:solidFill>
            <a:srgbClr val="10B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liennummernplatzhalter 3">
            <a:extLst>
              <a:ext uri="{FF2B5EF4-FFF2-40B4-BE49-F238E27FC236}">
                <a16:creationId xmlns:a16="http://schemas.microsoft.com/office/drawing/2014/main" id="{5E11651D-5DF1-7E8D-8FB0-C7A8E37FFE35}"/>
              </a:ext>
            </a:extLst>
          </p:cNvPr>
          <p:cNvSpPr>
            <a:spLocks noGrp="1"/>
          </p:cNvSpPr>
          <p:nvPr>
            <p:ph type="sldNum" sz="quarter" idx="12"/>
          </p:nvPr>
        </p:nvSpPr>
        <p:spPr>
          <a:xfrm>
            <a:off x="11231249" y="6384631"/>
            <a:ext cx="542826" cy="365125"/>
          </a:xfrm>
        </p:spPr>
        <p:txBody>
          <a:bodyPr/>
          <a:lstStyle/>
          <a:p>
            <a:fld id="{C2405744-A29E-4934-8C45-CBA599106AB2}" type="slidenum">
              <a:rPr lang="de-DE" smtClean="0">
                <a:solidFill>
                  <a:schemeClr val="bg1"/>
                </a:solidFill>
              </a:rPr>
              <a:t>33</a:t>
            </a:fld>
            <a:endParaRPr lang="de-DE">
              <a:solidFill>
                <a:schemeClr val="bg1"/>
              </a:solidFill>
            </a:endParaRPr>
          </a:p>
        </p:txBody>
      </p:sp>
      <p:sp>
        <p:nvSpPr>
          <p:cNvPr id="6" name="Sehne 5">
            <a:extLst>
              <a:ext uri="{FF2B5EF4-FFF2-40B4-BE49-F238E27FC236}">
                <a16:creationId xmlns:a16="http://schemas.microsoft.com/office/drawing/2014/main" id="{92AC079B-0B1A-229D-3F82-1ED3220EAB75}"/>
              </a:ext>
            </a:extLst>
          </p:cNvPr>
          <p:cNvSpPr/>
          <p:nvPr/>
        </p:nvSpPr>
        <p:spPr>
          <a:xfrm rot="6586289">
            <a:off x="50912" y="6476590"/>
            <a:ext cx="416069" cy="619734"/>
          </a:xfrm>
          <a:prstGeom prst="chord">
            <a:avLst/>
          </a:prstGeom>
          <a:solidFill>
            <a:srgbClr val="85BC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Sehne 4">
            <a:extLst>
              <a:ext uri="{FF2B5EF4-FFF2-40B4-BE49-F238E27FC236}">
                <a16:creationId xmlns:a16="http://schemas.microsoft.com/office/drawing/2014/main" id="{962B2013-8BF4-975E-05D7-D0F44318A5A2}"/>
              </a:ext>
            </a:extLst>
          </p:cNvPr>
          <p:cNvSpPr/>
          <p:nvPr/>
        </p:nvSpPr>
        <p:spPr>
          <a:xfrm rot="13630274">
            <a:off x="-182014" y="6179041"/>
            <a:ext cx="345172" cy="919158"/>
          </a:xfrm>
          <a:prstGeom prst="chord">
            <a:avLst>
              <a:gd name="adj1" fmla="val 2700000"/>
              <a:gd name="adj2" fmla="val 13550198"/>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13" name="Tabelle 12">
            <a:extLst>
              <a:ext uri="{FF2B5EF4-FFF2-40B4-BE49-F238E27FC236}">
                <a16:creationId xmlns:a16="http://schemas.microsoft.com/office/drawing/2014/main" id="{28652176-E99A-4D29-AE84-9F1E0F7FBFDD}"/>
              </a:ext>
            </a:extLst>
          </p:cNvPr>
          <p:cNvGraphicFramePr>
            <a:graphicFrameLocks noGrp="1"/>
          </p:cNvGraphicFramePr>
          <p:nvPr>
            <p:extLst>
              <p:ext uri="{D42A27DB-BD31-4B8C-83A1-F6EECF244321}">
                <p14:modId xmlns:p14="http://schemas.microsoft.com/office/powerpoint/2010/main" val="1411623015"/>
              </p:ext>
            </p:extLst>
          </p:nvPr>
        </p:nvGraphicFramePr>
        <p:xfrm>
          <a:off x="639230" y="1220928"/>
          <a:ext cx="10616839" cy="5489120"/>
        </p:xfrm>
        <a:graphic>
          <a:graphicData uri="http://schemas.openxmlformats.org/drawingml/2006/table">
            <a:tbl>
              <a:tblPr>
                <a:tableStyleId>{616DA210-FB5B-4158-B5E0-FEB733F419BA}</a:tableStyleId>
              </a:tblPr>
              <a:tblGrid>
                <a:gridCol w="3538946">
                  <a:extLst>
                    <a:ext uri="{9D8B030D-6E8A-4147-A177-3AD203B41FA5}">
                      <a16:colId xmlns:a16="http://schemas.microsoft.com/office/drawing/2014/main" val="1152179545"/>
                    </a:ext>
                  </a:extLst>
                </a:gridCol>
                <a:gridCol w="942464">
                  <a:extLst>
                    <a:ext uri="{9D8B030D-6E8A-4147-A177-3AD203B41FA5}">
                      <a16:colId xmlns:a16="http://schemas.microsoft.com/office/drawing/2014/main" val="966008650"/>
                    </a:ext>
                  </a:extLst>
                </a:gridCol>
                <a:gridCol w="6135429">
                  <a:extLst>
                    <a:ext uri="{9D8B030D-6E8A-4147-A177-3AD203B41FA5}">
                      <a16:colId xmlns:a16="http://schemas.microsoft.com/office/drawing/2014/main" val="1960346988"/>
                    </a:ext>
                  </a:extLst>
                </a:gridCol>
              </a:tblGrid>
              <a:tr h="495928">
                <a:tc>
                  <a:txBody>
                    <a:bodyPr/>
                    <a:lstStyle/>
                    <a:p>
                      <a:r>
                        <a:rPr lang="de-DE" sz="1400" b="1" dirty="0">
                          <a:latin typeface="+mn-lt"/>
                        </a:rPr>
                        <a:t>Oberkategorie</a:t>
                      </a:r>
                    </a:p>
                  </a:txBody>
                  <a:tcPr marL="48348" marR="48348" marT="24174" marB="24174" anchor="ctr"/>
                </a:tc>
                <a:tc>
                  <a:txBody>
                    <a:bodyPr/>
                    <a:lstStyle/>
                    <a:p>
                      <a:r>
                        <a:rPr lang="de-DE" sz="1400" b="1" dirty="0">
                          <a:latin typeface="+mn-lt"/>
                        </a:rPr>
                        <a:t>Anzahl der Nennungen</a:t>
                      </a:r>
                    </a:p>
                  </a:txBody>
                  <a:tcPr marL="48348" marR="48348" marT="24174" marB="24174" anchor="ctr"/>
                </a:tc>
                <a:tc>
                  <a:txBody>
                    <a:bodyPr/>
                    <a:lstStyle/>
                    <a:p>
                      <a:r>
                        <a:rPr lang="de-DE" sz="1400" b="1" dirty="0">
                          <a:latin typeface="+mn-lt"/>
                        </a:rPr>
                        <a:t>Beispielzitat</a:t>
                      </a:r>
                    </a:p>
                  </a:txBody>
                  <a:tcPr marL="48348" marR="48348" marT="24174" marB="24174" anchor="ctr"/>
                </a:tc>
                <a:extLst>
                  <a:ext uri="{0D108BD9-81ED-4DB2-BD59-A6C34878D82A}">
                    <a16:rowId xmlns:a16="http://schemas.microsoft.com/office/drawing/2014/main" val="2412486156"/>
                  </a:ext>
                </a:extLst>
              </a:tr>
              <a:tr h="727469">
                <a:tc>
                  <a:txBody>
                    <a:bodyPr/>
                    <a:lstStyle/>
                    <a:p>
                      <a:r>
                        <a:rPr lang="de-DE" sz="1400">
                          <a:latin typeface="+mn-lt"/>
                        </a:rPr>
                        <a:t>Regenwassernutzung &amp; Wasserspeicherung</a:t>
                      </a:r>
                    </a:p>
                  </a:txBody>
                  <a:tcPr marL="48348" marR="48348" marT="24174" marB="24174" anchor="ctr"/>
                </a:tc>
                <a:tc>
                  <a:txBody>
                    <a:bodyPr/>
                    <a:lstStyle/>
                    <a:p>
                      <a:r>
                        <a:rPr lang="de-DE" sz="1400" dirty="0">
                          <a:latin typeface="+mn-lt"/>
                        </a:rPr>
                        <a:t>17</a:t>
                      </a:r>
                    </a:p>
                  </a:txBody>
                  <a:tcPr marL="48348" marR="48348" marT="24174" marB="24174" anchor="ctr"/>
                </a:tc>
                <a:tc>
                  <a:txBody>
                    <a:bodyPr/>
                    <a:lstStyle/>
                    <a:p>
                      <a:r>
                        <a:rPr lang="de-DE" sz="1400" i="1">
                          <a:latin typeface="+mn-lt"/>
                        </a:rPr>
                        <a:t>„Ich habe Regentonnen aufgestellt, um das Wasser vom Dach zu sammeln – und es später für den Garten zu nutzen.“</a:t>
                      </a:r>
                    </a:p>
                  </a:txBody>
                  <a:tcPr marL="48348" marR="48348" marT="24174" marB="24174" anchor="ctr"/>
                </a:tc>
                <a:extLst>
                  <a:ext uri="{0D108BD9-81ED-4DB2-BD59-A6C34878D82A}">
                    <a16:rowId xmlns:a16="http://schemas.microsoft.com/office/drawing/2014/main" val="95551669"/>
                  </a:ext>
                </a:extLst>
              </a:tr>
              <a:tr h="727469">
                <a:tc>
                  <a:txBody>
                    <a:bodyPr/>
                    <a:lstStyle/>
                    <a:p>
                      <a:r>
                        <a:rPr lang="de-DE" sz="1400">
                          <a:latin typeface="+mn-lt"/>
                        </a:rPr>
                        <a:t>Begrünung &amp; naturnahe Gartengestaltung</a:t>
                      </a:r>
                    </a:p>
                  </a:txBody>
                  <a:tcPr marL="48348" marR="48348" marT="24174" marB="24174" anchor="ctr"/>
                </a:tc>
                <a:tc>
                  <a:txBody>
                    <a:bodyPr/>
                    <a:lstStyle/>
                    <a:p>
                      <a:r>
                        <a:rPr lang="de-DE" sz="1400">
                          <a:latin typeface="+mn-lt"/>
                        </a:rPr>
                        <a:t>15</a:t>
                      </a:r>
                    </a:p>
                  </a:txBody>
                  <a:tcPr marL="48348" marR="48348" marT="24174" marB="24174" anchor="ctr"/>
                </a:tc>
                <a:tc>
                  <a:txBody>
                    <a:bodyPr/>
                    <a:lstStyle/>
                    <a:p>
                      <a:r>
                        <a:rPr lang="de-DE" sz="1400" i="1" dirty="0">
                          <a:latin typeface="+mn-lt"/>
                        </a:rPr>
                        <a:t>„Ich habe im Garten eine Trockenmauer angelegt und pflanze heimische Pflanzen, um die Biodiversität zu fördern.“</a:t>
                      </a:r>
                    </a:p>
                  </a:txBody>
                  <a:tcPr marL="48348" marR="48348" marT="24174" marB="24174" anchor="ctr"/>
                </a:tc>
                <a:extLst>
                  <a:ext uri="{0D108BD9-81ED-4DB2-BD59-A6C34878D82A}">
                    <a16:rowId xmlns:a16="http://schemas.microsoft.com/office/drawing/2014/main" val="3572409033"/>
                  </a:ext>
                </a:extLst>
              </a:tr>
              <a:tr h="558966">
                <a:tc>
                  <a:txBody>
                    <a:bodyPr/>
                    <a:lstStyle/>
                    <a:p>
                      <a:r>
                        <a:rPr lang="de-DE" sz="1400" dirty="0">
                          <a:highlight>
                            <a:srgbClr val="00FFFF"/>
                          </a:highlight>
                          <a:latin typeface="+mn-lt"/>
                        </a:rPr>
                        <a:t>Photovoltaik &amp; Stromerzeugung (PV, Ökostrom)</a:t>
                      </a:r>
                    </a:p>
                  </a:txBody>
                  <a:tcPr marL="48348" marR="48348" marT="24174" marB="24174" anchor="ctr"/>
                </a:tc>
                <a:tc>
                  <a:txBody>
                    <a:bodyPr/>
                    <a:lstStyle/>
                    <a:p>
                      <a:r>
                        <a:rPr lang="de-DE" sz="1400">
                          <a:highlight>
                            <a:srgbClr val="00FFFF"/>
                          </a:highlight>
                          <a:latin typeface="+mn-lt"/>
                        </a:rPr>
                        <a:t>13</a:t>
                      </a:r>
                    </a:p>
                  </a:txBody>
                  <a:tcPr marL="48348" marR="48348" marT="24174" marB="24174" anchor="ctr"/>
                </a:tc>
                <a:tc>
                  <a:txBody>
                    <a:bodyPr/>
                    <a:lstStyle/>
                    <a:p>
                      <a:r>
                        <a:rPr lang="de-DE" sz="1400" i="1" dirty="0">
                          <a:highlight>
                            <a:srgbClr val="00FFFF"/>
                          </a:highlight>
                          <a:latin typeface="+mn-lt"/>
                        </a:rPr>
                        <a:t>„PV-Anlage auf dem Dach, Bezug von reinem Ökostrom, aktiv bei Klimaschutzgruppierungen.“</a:t>
                      </a:r>
                    </a:p>
                  </a:txBody>
                  <a:tcPr marL="48348" marR="48348" marT="24174" marB="24174" anchor="ctr"/>
                </a:tc>
                <a:extLst>
                  <a:ext uri="{0D108BD9-81ED-4DB2-BD59-A6C34878D82A}">
                    <a16:rowId xmlns:a16="http://schemas.microsoft.com/office/drawing/2014/main" val="994145692"/>
                  </a:ext>
                </a:extLst>
              </a:tr>
              <a:tr h="9413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latin typeface="+mn-lt"/>
                        </a:rPr>
                        <a:t>technische Anpassung/Gebäudekühlung (</a:t>
                      </a:r>
                      <a:r>
                        <a:rPr lang="de-DE" sz="1400" dirty="0">
                          <a:effectLst/>
                          <a:latin typeface="+mn-lt"/>
                        </a:rPr>
                        <a:t>Klimaanlagen, Verschattung, Lüftung, Hitzeschutz durch Pflanzen/Entsiegelung)</a:t>
                      </a:r>
                      <a:endParaRPr lang="de-DE" sz="1200" dirty="0">
                        <a:effectLst/>
                        <a:latin typeface="+mn-lt"/>
                        <a:ea typeface="Calibri" panose="020F0502020204030204" pitchFamily="34" charset="0"/>
                        <a:cs typeface="Times New Roman" panose="02020603050405020304" pitchFamily="18" charset="0"/>
                      </a:endParaRPr>
                    </a:p>
                    <a:p>
                      <a:endParaRPr lang="de-DE" sz="1400" dirty="0">
                        <a:latin typeface="+mn-lt"/>
                      </a:endParaRPr>
                    </a:p>
                  </a:txBody>
                  <a:tcPr marL="48348" marR="48348" marT="24174" marB="24174" anchor="ctr"/>
                </a:tc>
                <a:tc>
                  <a:txBody>
                    <a:bodyPr/>
                    <a:lstStyle/>
                    <a:p>
                      <a:r>
                        <a:rPr lang="de-DE" sz="1400" dirty="0">
                          <a:latin typeface="+mn-lt"/>
                        </a:rPr>
                        <a:t>6</a:t>
                      </a:r>
                    </a:p>
                  </a:txBody>
                  <a:tcPr marL="48348" marR="48348" marT="24174" marB="24174" anchor="ctr"/>
                </a:tc>
                <a:tc>
                  <a:txBody>
                    <a:bodyPr/>
                    <a:lstStyle/>
                    <a:p>
                      <a:r>
                        <a:rPr lang="de-DE" sz="1400" i="1" dirty="0">
                          <a:latin typeface="+mn-lt"/>
                        </a:rPr>
                        <a:t>„Großflächige Entsiegelungsmaßnahmen auf meinem Grundstück, um die Temperatur dort zu senken.“</a:t>
                      </a:r>
                    </a:p>
                  </a:txBody>
                  <a:tcPr marL="48348" marR="48348" marT="24174" marB="24174" anchor="ctr"/>
                </a:tc>
                <a:extLst>
                  <a:ext uri="{0D108BD9-81ED-4DB2-BD59-A6C34878D82A}">
                    <a16:rowId xmlns:a16="http://schemas.microsoft.com/office/drawing/2014/main" val="2800430250"/>
                  </a:ext>
                </a:extLst>
              </a:tr>
              <a:tr h="390464">
                <a:tc>
                  <a:txBody>
                    <a:bodyPr/>
                    <a:lstStyle/>
                    <a:p>
                      <a:r>
                        <a:rPr lang="de-DE" sz="1400">
                          <a:highlight>
                            <a:srgbClr val="00FFFF"/>
                          </a:highlight>
                          <a:latin typeface="+mn-lt"/>
                        </a:rPr>
                        <a:t>Mobilität &amp; Konsumverhalten</a:t>
                      </a:r>
                    </a:p>
                  </a:txBody>
                  <a:tcPr marL="48348" marR="48348" marT="24174" marB="24174" anchor="ctr"/>
                </a:tc>
                <a:tc>
                  <a:txBody>
                    <a:bodyPr/>
                    <a:lstStyle/>
                    <a:p>
                      <a:r>
                        <a:rPr lang="de-DE" sz="1400">
                          <a:highlight>
                            <a:srgbClr val="00FFFF"/>
                          </a:highlight>
                          <a:latin typeface="+mn-lt"/>
                        </a:rPr>
                        <a:t>6</a:t>
                      </a:r>
                    </a:p>
                  </a:txBody>
                  <a:tcPr marL="48348" marR="48348" marT="24174" marB="24174" anchor="ctr"/>
                </a:tc>
                <a:tc>
                  <a:txBody>
                    <a:bodyPr/>
                    <a:lstStyle/>
                    <a:p>
                      <a:r>
                        <a:rPr lang="de-DE" sz="1400" i="1" dirty="0">
                          <a:highlight>
                            <a:srgbClr val="00FFFF"/>
                          </a:highlight>
                          <a:latin typeface="+mn-lt"/>
                        </a:rPr>
                        <a:t>„Ich habe kein Auto, nur Fahrrad.“</a:t>
                      </a:r>
                    </a:p>
                  </a:txBody>
                  <a:tcPr marL="48348" marR="48348" marT="24174" marB="24174" anchor="ctr"/>
                </a:tc>
                <a:extLst>
                  <a:ext uri="{0D108BD9-81ED-4DB2-BD59-A6C34878D82A}">
                    <a16:rowId xmlns:a16="http://schemas.microsoft.com/office/drawing/2014/main" val="3247240462"/>
                  </a:ext>
                </a:extLst>
              </a:tr>
              <a:tr h="1064475">
                <a:tc>
                  <a:txBody>
                    <a:bodyPr/>
                    <a:lstStyle/>
                    <a:p>
                      <a:r>
                        <a:rPr lang="de-DE" sz="1400">
                          <a:latin typeface="+mn-lt"/>
                        </a:rPr>
                        <a:t>Ehrenamt, Austausch &amp; gesellschaftliches Engagement</a:t>
                      </a:r>
                    </a:p>
                  </a:txBody>
                  <a:tcPr marL="48348" marR="48348" marT="24174" marB="24174" anchor="ctr"/>
                </a:tc>
                <a:tc>
                  <a:txBody>
                    <a:bodyPr/>
                    <a:lstStyle/>
                    <a:p>
                      <a:r>
                        <a:rPr lang="de-DE" sz="1400">
                          <a:latin typeface="+mn-lt"/>
                        </a:rPr>
                        <a:t>3</a:t>
                      </a:r>
                    </a:p>
                  </a:txBody>
                  <a:tcPr marL="48348" marR="48348" marT="24174" marB="24174" anchor="ctr"/>
                </a:tc>
                <a:tc>
                  <a:txBody>
                    <a:bodyPr/>
                    <a:lstStyle/>
                    <a:p>
                      <a:r>
                        <a:rPr lang="de-DE" sz="1400" i="1" dirty="0">
                          <a:latin typeface="+mn-lt"/>
                        </a:rPr>
                        <a:t>„Ich informiere und tausche mich mit anderen Bürgern aus. Weiterhin bin ich ehrenamtlich aktiv, um dieses Thema noch besser in der Gemeinde zu verankern.“</a:t>
                      </a:r>
                    </a:p>
                  </a:txBody>
                  <a:tcPr marL="48348" marR="48348" marT="24174" marB="24174" anchor="ctr"/>
                </a:tc>
                <a:extLst>
                  <a:ext uri="{0D108BD9-81ED-4DB2-BD59-A6C34878D82A}">
                    <a16:rowId xmlns:a16="http://schemas.microsoft.com/office/drawing/2014/main" val="1309414520"/>
                  </a:ext>
                </a:extLst>
              </a:tr>
              <a:tr h="390464">
                <a:tc>
                  <a:txBody>
                    <a:bodyPr/>
                    <a:lstStyle/>
                    <a:p>
                      <a:r>
                        <a:rPr lang="de-DE" sz="1400" dirty="0">
                          <a:latin typeface="+mn-lt"/>
                        </a:rPr>
                        <a:t>Hochwasser- und Hitzeschutzmaßnahmen</a:t>
                      </a:r>
                    </a:p>
                  </a:txBody>
                  <a:tcPr marL="48348" marR="48348" marT="24174" marB="24174" anchor="ctr"/>
                </a:tc>
                <a:tc>
                  <a:txBody>
                    <a:bodyPr/>
                    <a:lstStyle/>
                    <a:p>
                      <a:r>
                        <a:rPr lang="de-DE" sz="1400" dirty="0">
                          <a:latin typeface="+mn-lt"/>
                        </a:rPr>
                        <a:t>3</a:t>
                      </a:r>
                    </a:p>
                  </a:txBody>
                  <a:tcPr marL="48348" marR="48348" marT="24174" marB="24174" anchor="ctr"/>
                </a:tc>
                <a:tc>
                  <a:txBody>
                    <a:bodyPr/>
                    <a:lstStyle/>
                    <a:p>
                      <a:r>
                        <a:rPr lang="de-DE" sz="1400" i="1" dirty="0">
                          <a:latin typeface="+mn-lt"/>
                        </a:rPr>
                        <a:t>„Sandsäcke befüllt als Schutz bei Starkregen.“</a:t>
                      </a:r>
                    </a:p>
                  </a:txBody>
                  <a:tcPr marL="48348" marR="48348" marT="24174" marB="24174" anchor="ctr"/>
                </a:tc>
                <a:extLst>
                  <a:ext uri="{0D108BD9-81ED-4DB2-BD59-A6C34878D82A}">
                    <a16:rowId xmlns:a16="http://schemas.microsoft.com/office/drawing/2014/main" val="300826104"/>
                  </a:ext>
                </a:extLst>
              </a:tr>
            </a:tbl>
          </a:graphicData>
        </a:graphic>
      </p:graphicFrame>
      <p:sp>
        <p:nvSpPr>
          <p:cNvPr id="3" name="Textfeld 2">
            <a:extLst>
              <a:ext uri="{FF2B5EF4-FFF2-40B4-BE49-F238E27FC236}">
                <a16:creationId xmlns:a16="http://schemas.microsoft.com/office/drawing/2014/main" id="{E2FB5C9C-338B-49AC-9F3F-A86F2D8DA1D8}"/>
              </a:ext>
            </a:extLst>
          </p:cNvPr>
          <p:cNvSpPr txBox="1"/>
          <p:nvPr/>
        </p:nvSpPr>
        <p:spPr>
          <a:xfrm>
            <a:off x="542211" y="804054"/>
            <a:ext cx="1902605" cy="369332"/>
          </a:xfrm>
          <a:prstGeom prst="rect">
            <a:avLst/>
          </a:prstGeom>
          <a:noFill/>
        </p:spPr>
        <p:txBody>
          <a:bodyPr wrap="square" rtlCol="0">
            <a:spAutoFit/>
          </a:bodyPr>
          <a:lstStyle/>
          <a:p>
            <a:r>
              <a:rPr lang="de-DE" dirty="0">
                <a:solidFill>
                  <a:srgbClr val="66FFFF"/>
                </a:solidFill>
                <a:highlight>
                  <a:srgbClr val="00FFFF"/>
                </a:highlight>
              </a:rPr>
              <a:t>Aa</a:t>
            </a:r>
            <a:r>
              <a:rPr lang="de-DE" dirty="0">
                <a:solidFill>
                  <a:srgbClr val="66FFFF"/>
                </a:solidFill>
              </a:rPr>
              <a:t> </a:t>
            </a:r>
            <a:r>
              <a:rPr lang="de-DE" dirty="0"/>
              <a:t>= Klimaschutz</a:t>
            </a:r>
          </a:p>
        </p:txBody>
      </p:sp>
    </p:spTree>
    <p:extLst>
      <p:ext uri="{BB962C8B-B14F-4D97-AF65-F5344CB8AC3E}">
        <p14:creationId xmlns:p14="http://schemas.microsoft.com/office/powerpoint/2010/main" val="15040126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EA5B01-99C9-CF90-CE80-8A582870867C}"/>
              </a:ext>
            </a:extLst>
          </p:cNvPr>
          <p:cNvSpPr>
            <a:spLocks noGrp="1"/>
          </p:cNvSpPr>
          <p:nvPr>
            <p:ph type="title"/>
          </p:nvPr>
        </p:nvSpPr>
        <p:spPr>
          <a:xfrm>
            <a:off x="258945" y="156729"/>
            <a:ext cx="11094855" cy="1325563"/>
          </a:xfrm>
        </p:spPr>
        <p:txBody>
          <a:bodyPr>
            <a:noAutofit/>
          </a:bodyPr>
          <a:lstStyle/>
          <a:p>
            <a:pPr algn="ctr"/>
            <a:r>
              <a:rPr lang="de-DE" sz="2400" dirty="0">
                <a:solidFill>
                  <a:srgbClr val="0C385D"/>
                </a:solidFill>
              </a:rPr>
              <a:t>Was sollte Ihre Gemeinde/Stadt aus Ihrer Sicht für die Klimaanpassung tun? </a:t>
            </a:r>
            <a:br>
              <a:rPr lang="de-DE" sz="2000" dirty="0"/>
            </a:br>
            <a:r>
              <a:rPr lang="de-DE" sz="1400" b="1" dirty="0"/>
              <a:t>N= 492</a:t>
            </a:r>
            <a:endParaRPr lang="de-DE" sz="2000" dirty="0">
              <a:solidFill>
                <a:srgbClr val="002E55"/>
              </a:solidFill>
            </a:endParaRPr>
          </a:p>
        </p:txBody>
      </p:sp>
      <p:pic>
        <p:nvPicPr>
          <p:cNvPr id="9" name="Inhaltsplatzhalter 8" descr="Ein Bild, das Text, Grafiken, Grafikdesign, Schrift enthält.&#10;&#10;Automatisch generierte Beschreibung">
            <a:extLst>
              <a:ext uri="{FF2B5EF4-FFF2-40B4-BE49-F238E27FC236}">
                <a16:creationId xmlns:a16="http://schemas.microsoft.com/office/drawing/2014/main" id="{F426DB4B-D1F6-776F-1BB1-B9674462AEF6}"/>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11012148" y="0"/>
            <a:ext cx="1179851" cy="1325563"/>
          </a:xfrm>
        </p:spPr>
      </p:pic>
      <p:sp>
        <p:nvSpPr>
          <p:cNvPr id="10" name="Inhaltsplatzhalter 2">
            <a:extLst>
              <a:ext uri="{FF2B5EF4-FFF2-40B4-BE49-F238E27FC236}">
                <a16:creationId xmlns:a16="http://schemas.microsoft.com/office/drawing/2014/main" id="{10EBD96A-9143-9ABC-0969-21B0DAC52CA3}"/>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solidFill>
                <a:srgbClr val="002E55"/>
              </a:solidFill>
            </a:endParaRPr>
          </a:p>
          <a:p>
            <a:endParaRPr lang="de-DE" dirty="0">
              <a:solidFill>
                <a:srgbClr val="002E55"/>
              </a:solidFill>
            </a:endParaRPr>
          </a:p>
          <a:p>
            <a:endParaRPr lang="de-DE" dirty="0">
              <a:solidFill>
                <a:srgbClr val="002E55"/>
              </a:solidFill>
            </a:endParaRPr>
          </a:p>
          <a:p>
            <a:endParaRPr lang="de-DE" dirty="0">
              <a:solidFill>
                <a:srgbClr val="002E55"/>
              </a:solidFill>
            </a:endParaRPr>
          </a:p>
          <a:p>
            <a:pPr marL="0" indent="0">
              <a:buNone/>
            </a:pPr>
            <a:endParaRPr lang="de-DE" dirty="0">
              <a:solidFill>
                <a:srgbClr val="002E55"/>
              </a:solidFill>
            </a:endParaRPr>
          </a:p>
        </p:txBody>
      </p:sp>
      <p:sp>
        <p:nvSpPr>
          <p:cNvPr id="12" name="Rechteck 7">
            <a:extLst>
              <a:ext uri="{FF2B5EF4-FFF2-40B4-BE49-F238E27FC236}">
                <a16:creationId xmlns:a16="http://schemas.microsoft.com/office/drawing/2014/main" id="{61E88688-D633-4F74-4A08-169FDCCE2AC4}"/>
              </a:ext>
            </a:extLst>
          </p:cNvPr>
          <p:cNvSpPr/>
          <p:nvPr/>
        </p:nvSpPr>
        <p:spPr>
          <a:xfrm>
            <a:off x="0" y="6356350"/>
            <a:ext cx="12220281" cy="526833"/>
          </a:xfrm>
          <a:custGeom>
            <a:avLst/>
            <a:gdLst>
              <a:gd name="connsiteX0" fmla="*/ 0 w 12192001"/>
              <a:gd name="connsiteY0" fmla="*/ 0 h 325971"/>
              <a:gd name="connsiteX1" fmla="*/ 12192001 w 12192001"/>
              <a:gd name="connsiteY1" fmla="*/ 0 h 325971"/>
              <a:gd name="connsiteX2" fmla="*/ 12192001 w 12192001"/>
              <a:gd name="connsiteY2" fmla="*/ 325971 h 325971"/>
              <a:gd name="connsiteX3" fmla="*/ 0 w 12192001"/>
              <a:gd name="connsiteY3" fmla="*/ 325971 h 325971"/>
              <a:gd name="connsiteX4" fmla="*/ 0 w 12192001"/>
              <a:gd name="connsiteY4" fmla="*/ 0 h 325971"/>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220281"/>
              <a:gd name="connsiteY0" fmla="*/ 51695 h 519068"/>
              <a:gd name="connsiteX1" fmla="*/ 12220281 w 12220281"/>
              <a:gd name="connsiteY1" fmla="*/ 4561 h 519068"/>
              <a:gd name="connsiteX2" fmla="*/ 12192001 w 12220281"/>
              <a:gd name="connsiteY2" fmla="*/ 519068 h 519068"/>
              <a:gd name="connsiteX3" fmla="*/ 0 w 12220281"/>
              <a:gd name="connsiteY3" fmla="*/ 519068 h 519068"/>
              <a:gd name="connsiteX4" fmla="*/ 0 w 12220281"/>
              <a:gd name="connsiteY4" fmla="*/ 51695 h 519068"/>
              <a:gd name="connsiteX0" fmla="*/ 0 w 12220281"/>
              <a:gd name="connsiteY0" fmla="*/ 59460 h 526833"/>
              <a:gd name="connsiteX1" fmla="*/ 8144760 w 12220281"/>
              <a:gd name="connsiteY1" fmla="*/ 295876 h 526833"/>
              <a:gd name="connsiteX2" fmla="*/ 12220281 w 12220281"/>
              <a:gd name="connsiteY2" fmla="*/ 12326 h 526833"/>
              <a:gd name="connsiteX3" fmla="*/ 12192001 w 12220281"/>
              <a:gd name="connsiteY3" fmla="*/ 526833 h 526833"/>
              <a:gd name="connsiteX4" fmla="*/ 0 w 12220281"/>
              <a:gd name="connsiteY4" fmla="*/ 526833 h 526833"/>
              <a:gd name="connsiteX5" fmla="*/ 0 w 12220281"/>
              <a:gd name="connsiteY5" fmla="*/ 59460 h 52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20281" h="526833">
                <a:moveTo>
                  <a:pt x="0" y="59460"/>
                </a:moveTo>
                <a:cubicBezTo>
                  <a:pt x="1357460" y="-23025"/>
                  <a:pt x="6108047" y="303732"/>
                  <a:pt x="8144760" y="295876"/>
                </a:cubicBezTo>
                <a:cubicBezTo>
                  <a:pt x="10181473" y="288020"/>
                  <a:pt x="11545741" y="-70158"/>
                  <a:pt x="12220281" y="12326"/>
                </a:cubicBezTo>
                <a:lnTo>
                  <a:pt x="12192001" y="526833"/>
                </a:lnTo>
                <a:lnTo>
                  <a:pt x="0" y="526833"/>
                </a:lnTo>
                <a:lnTo>
                  <a:pt x="0" y="59460"/>
                </a:lnTo>
                <a:close/>
              </a:path>
            </a:pathLst>
          </a:custGeom>
          <a:solidFill>
            <a:srgbClr val="10B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liennummernplatzhalter 3">
            <a:extLst>
              <a:ext uri="{FF2B5EF4-FFF2-40B4-BE49-F238E27FC236}">
                <a16:creationId xmlns:a16="http://schemas.microsoft.com/office/drawing/2014/main" id="{5E11651D-5DF1-7E8D-8FB0-C7A8E37FFE35}"/>
              </a:ext>
            </a:extLst>
          </p:cNvPr>
          <p:cNvSpPr>
            <a:spLocks noGrp="1"/>
          </p:cNvSpPr>
          <p:nvPr>
            <p:ph type="sldNum" sz="quarter" idx="12"/>
          </p:nvPr>
        </p:nvSpPr>
        <p:spPr>
          <a:xfrm>
            <a:off x="11231249" y="6384631"/>
            <a:ext cx="542826" cy="365125"/>
          </a:xfrm>
        </p:spPr>
        <p:txBody>
          <a:bodyPr/>
          <a:lstStyle/>
          <a:p>
            <a:fld id="{C2405744-A29E-4934-8C45-CBA599106AB2}" type="slidenum">
              <a:rPr lang="de-DE" smtClean="0">
                <a:solidFill>
                  <a:schemeClr val="bg1"/>
                </a:solidFill>
              </a:rPr>
              <a:t>34</a:t>
            </a:fld>
            <a:endParaRPr lang="de-DE">
              <a:solidFill>
                <a:schemeClr val="bg1"/>
              </a:solidFill>
            </a:endParaRPr>
          </a:p>
        </p:txBody>
      </p:sp>
      <p:sp>
        <p:nvSpPr>
          <p:cNvPr id="6" name="Sehne 5">
            <a:extLst>
              <a:ext uri="{FF2B5EF4-FFF2-40B4-BE49-F238E27FC236}">
                <a16:creationId xmlns:a16="http://schemas.microsoft.com/office/drawing/2014/main" id="{92AC079B-0B1A-229D-3F82-1ED3220EAB75}"/>
              </a:ext>
            </a:extLst>
          </p:cNvPr>
          <p:cNvSpPr/>
          <p:nvPr/>
        </p:nvSpPr>
        <p:spPr>
          <a:xfrm rot="6586289">
            <a:off x="50912" y="6476590"/>
            <a:ext cx="416069" cy="619734"/>
          </a:xfrm>
          <a:prstGeom prst="chord">
            <a:avLst/>
          </a:prstGeom>
          <a:solidFill>
            <a:srgbClr val="85BC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Sehne 4">
            <a:extLst>
              <a:ext uri="{FF2B5EF4-FFF2-40B4-BE49-F238E27FC236}">
                <a16:creationId xmlns:a16="http://schemas.microsoft.com/office/drawing/2014/main" id="{962B2013-8BF4-975E-05D7-D0F44318A5A2}"/>
              </a:ext>
            </a:extLst>
          </p:cNvPr>
          <p:cNvSpPr/>
          <p:nvPr/>
        </p:nvSpPr>
        <p:spPr>
          <a:xfrm rot="13630274">
            <a:off x="-182014" y="6179041"/>
            <a:ext cx="345172" cy="919158"/>
          </a:xfrm>
          <a:prstGeom prst="chord">
            <a:avLst>
              <a:gd name="adj1" fmla="val 2700000"/>
              <a:gd name="adj2" fmla="val 13550198"/>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a:extLst>
              <a:ext uri="{FF2B5EF4-FFF2-40B4-BE49-F238E27FC236}">
                <a16:creationId xmlns:a16="http://schemas.microsoft.com/office/drawing/2014/main" id="{C19FDD7B-8F82-4EE8-B649-3F109FC584E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5346" y="1176666"/>
            <a:ext cx="6477802" cy="3888750"/>
          </a:xfrm>
          <a:prstGeom prst="rect">
            <a:avLst/>
          </a:prstGeom>
          <a:noFill/>
          <a:ln>
            <a:noFill/>
          </a:ln>
        </p:spPr>
      </p:pic>
      <p:sp>
        <p:nvSpPr>
          <p:cNvPr id="3" name="Rechteck 2">
            <a:extLst>
              <a:ext uri="{FF2B5EF4-FFF2-40B4-BE49-F238E27FC236}">
                <a16:creationId xmlns:a16="http://schemas.microsoft.com/office/drawing/2014/main" id="{B51FA38F-C40F-4F7D-B047-EA9FF50073F7}"/>
              </a:ext>
            </a:extLst>
          </p:cNvPr>
          <p:cNvSpPr/>
          <p:nvPr/>
        </p:nvSpPr>
        <p:spPr>
          <a:xfrm>
            <a:off x="838200" y="5113600"/>
            <a:ext cx="9394729" cy="923330"/>
          </a:xfrm>
          <a:prstGeom prst="rect">
            <a:avLst/>
          </a:prstGeom>
        </p:spPr>
        <p:txBody>
          <a:bodyPr wrap="square">
            <a:spAutoFit/>
          </a:bodyPr>
          <a:lstStyle/>
          <a:p>
            <a:pPr marL="342900" indent="-342900">
              <a:buAutoNum type="arabicPeriod"/>
            </a:pPr>
            <a:r>
              <a:rPr lang="de-DE" dirty="0"/>
              <a:t>Eine klimaangepasste Bauleitplanung (Versickerungs- und Entsiegelungsflächen schaffen)</a:t>
            </a:r>
          </a:p>
          <a:p>
            <a:pPr marL="342900" indent="-342900">
              <a:buAutoNum type="arabicPeriod"/>
            </a:pPr>
            <a:r>
              <a:rPr lang="de-DE" dirty="0"/>
              <a:t>Erhalt, Schaffung und Bewässerung von Grünflächen und Straßenbäumen </a:t>
            </a:r>
          </a:p>
          <a:p>
            <a:pPr marL="342900" indent="-342900">
              <a:buAutoNum type="arabicPeriod"/>
            </a:pPr>
            <a:r>
              <a:rPr lang="de-DE" dirty="0"/>
              <a:t>Verschattung von Spielplätzen, Haltestellen usw.</a:t>
            </a:r>
          </a:p>
        </p:txBody>
      </p:sp>
    </p:spTree>
    <p:extLst>
      <p:ext uri="{BB962C8B-B14F-4D97-AF65-F5344CB8AC3E}">
        <p14:creationId xmlns:p14="http://schemas.microsoft.com/office/powerpoint/2010/main" val="22215696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EA5B01-99C9-CF90-CE80-8A582870867C}"/>
              </a:ext>
            </a:extLst>
          </p:cNvPr>
          <p:cNvSpPr>
            <a:spLocks noGrp="1"/>
          </p:cNvSpPr>
          <p:nvPr>
            <p:ph type="title"/>
          </p:nvPr>
        </p:nvSpPr>
        <p:spPr>
          <a:xfrm>
            <a:off x="444948" y="179387"/>
            <a:ext cx="11094855" cy="1325563"/>
          </a:xfrm>
        </p:spPr>
        <p:txBody>
          <a:bodyPr>
            <a:noAutofit/>
          </a:bodyPr>
          <a:lstStyle/>
          <a:p>
            <a:pPr algn="ctr"/>
            <a:r>
              <a:rPr lang="de-DE" sz="2000" dirty="0">
                <a:solidFill>
                  <a:srgbClr val="0C385D"/>
                </a:solidFill>
              </a:rPr>
              <a:t>Kommentare nach Oberkategorien sortiert: Was sollte Ihre Gemeinde/Stadt aus Ihrer Sicht für die Klimaanpassung tun? </a:t>
            </a:r>
            <a:br>
              <a:rPr lang="de-DE" sz="2000" dirty="0"/>
            </a:br>
            <a:r>
              <a:rPr lang="de-DE" sz="1400" b="1" dirty="0"/>
              <a:t>N= 492</a:t>
            </a:r>
            <a:endParaRPr lang="de-DE" sz="2000" dirty="0">
              <a:solidFill>
                <a:srgbClr val="002E55"/>
              </a:solidFill>
            </a:endParaRPr>
          </a:p>
        </p:txBody>
      </p:sp>
      <p:pic>
        <p:nvPicPr>
          <p:cNvPr id="9" name="Inhaltsplatzhalter 8" descr="Ein Bild, das Text, Grafiken, Grafikdesign, Schrift enthält.&#10;&#10;Automatisch generierte Beschreibung">
            <a:extLst>
              <a:ext uri="{FF2B5EF4-FFF2-40B4-BE49-F238E27FC236}">
                <a16:creationId xmlns:a16="http://schemas.microsoft.com/office/drawing/2014/main" id="{F426DB4B-D1F6-776F-1BB1-B9674462AEF6}"/>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11012148" y="0"/>
            <a:ext cx="1179851" cy="1325563"/>
          </a:xfrm>
        </p:spPr>
      </p:pic>
      <p:sp>
        <p:nvSpPr>
          <p:cNvPr id="10" name="Inhaltsplatzhalter 2">
            <a:extLst>
              <a:ext uri="{FF2B5EF4-FFF2-40B4-BE49-F238E27FC236}">
                <a16:creationId xmlns:a16="http://schemas.microsoft.com/office/drawing/2014/main" id="{10EBD96A-9143-9ABC-0969-21B0DAC52CA3}"/>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solidFill>
                <a:srgbClr val="002E55"/>
              </a:solidFill>
            </a:endParaRPr>
          </a:p>
          <a:p>
            <a:endParaRPr lang="de-DE" dirty="0">
              <a:solidFill>
                <a:srgbClr val="002E55"/>
              </a:solidFill>
            </a:endParaRPr>
          </a:p>
          <a:p>
            <a:endParaRPr lang="de-DE" dirty="0">
              <a:solidFill>
                <a:srgbClr val="002E55"/>
              </a:solidFill>
            </a:endParaRPr>
          </a:p>
          <a:p>
            <a:endParaRPr lang="de-DE" dirty="0">
              <a:solidFill>
                <a:srgbClr val="002E55"/>
              </a:solidFill>
            </a:endParaRPr>
          </a:p>
          <a:p>
            <a:pPr marL="0" indent="0">
              <a:buNone/>
            </a:pPr>
            <a:endParaRPr lang="de-DE" dirty="0">
              <a:solidFill>
                <a:srgbClr val="002E55"/>
              </a:solidFill>
            </a:endParaRPr>
          </a:p>
        </p:txBody>
      </p:sp>
      <p:sp>
        <p:nvSpPr>
          <p:cNvPr id="12" name="Rechteck 7">
            <a:extLst>
              <a:ext uri="{FF2B5EF4-FFF2-40B4-BE49-F238E27FC236}">
                <a16:creationId xmlns:a16="http://schemas.microsoft.com/office/drawing/2014/main" id="{61E88688-D633-4F74-4A08-169FDCCE2AC4}"/>
              </a:ext>
            </a:extLst>
          </p:cNvPr>
          <p:cNvSpPr/>
          <p:nvPr/>
        </p:nvSpPr>
        <p:spPr>
          <a:xfrm>
            <a:off x="0" y="6356350"/>
            <a:ext cx="12220281" cy="526833"/>
          </a:xfrm>
          <a:custGeom>
            <a:avLst/>
            <a:gdLst>
              <a:gd name="connsiteX0" fmla="*/ 0 w 12192001"/>
              <a:gd name="connsiteY0" fmla="*/ 0 h 325971"/>
              <a:gd name="connsiteX1" fmla="*/ 12192001 w 12192001"/>
              <a:gd name="connsiteY1" fmla="*/ 0 h 325971"/>
              <a:gd name="connsiteX2" fmla="*/ 12192001 w 12192001"/>
              <a:gd name="connsiteY2" fmla="*/ 325971 h 325971"/>
              <a:gd name="connsiteX3" fmla="*/ 0 w 12192001"/>
              <a:gd name="connsiteY3" fmla="*/ 325971 h 325971"/>
              <a:gd name="connsiteX4" fmla="*/ 0 w 12192001"/>
              <a:gd name="connsiteY4" fmla="*/ 0 h 325971"/>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220281"/>
              <a:gd name="connsiteY0" fmla="*/ 51695 h 519068"/>
              <a:gd name="connsiteX1" fmla="*/ 12220281 w 12220281"/>
              <a:gd name="connsiteY1" fmla="*/ 4561 h 519068"/>
              <a:gd name="connsiteX2" fmla="*/ 12192001 w 12220281"/>
              <a:gd name="connsiteY2" fmla="*/ 519068 h 519068"/>
              <a:gd name="connsiteX3" fmla="*/ 0 w 12220281"/>
              <a:gd name="connsiteY3" fmla="*/ 519068 h 519068"/>
              <a:gd name="connsiteX4" fmla="*/ 0 w 12220281"/>
              <a:gd name="connsiteY4" fmla="*/ 51695 h 519068"/>
              <a:gd name="connsiteX0" fmla="*/ 0 w 12220281"/>
              <a:gd name="connsiteY0" fmla="*/ 59460 h 526833"/>
              <a:gd name="connsiteX1" fmla="*/ 8144760 w 12220281"/>
              <a:gd name="connsiteY1" fmla="*/ 295876 h 526833"/>
              <a:gd name="connsiteX2" fmla="*/ 12220281 w 12220281"/>
              <a:gd name="connsiteY2" fmla="*/ 12326 h 526833"/>
              <a:gd name="connsiteX3" fmla="*/ 12192001 w 12220281"/>
              <a:gd name="connsiteY3" fmla="*/ 526833 h 526833"/>
              <a:gd name="connsiteX4" fmla="*/ 0 w 12220281"/>
              <a:gd name="connsiteY4" fmla="*/ 526833 h 526833"/>
              <a:gd name="connsiteX5" fmla="*/ 0 w 12220281"/>
              <a:gd name="connsiteY5" fmla="*/ 59460 h 52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20281" h="526833">
                <a:moveTo>
                  <a:pt x="0" y="59460"/>
                </a:moveTo>
                <a:cubicBezTo>
                  <a:pt x="1357460" y="-23025"/>
                  <a:pt x="6108047" y="303732"/>
                  <a:pt x="8144760" y="295876"/>
                </a:cubicBezTo>
                <a:cubicBezTo>
                  <a:pt x="10181473" y="288020"/>
                  <a:pt x="11545741" y="-70158"/>
                  <a:pt x="12220281" y="12326"/>
                </a:cubicBezTo>
                <a:lnTo>
                  <a:pt x="12192001" y="526833"/>
                </a:lnTo>
                <a:lnTo>
                  <a:pt x="0" y="526833"/>
                </a:lnTo>
                <a:lnTo>
                  <a:pt x="0" y="59460"/>
                </a:lnTo>
                <a:close/>
              </a:path>
            </a:pathLst>
          </a:custGeom>
          <a:solidFill>
            <a:srgbClr val="10B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liennummernplatzhalter 3">
            <a:extLst>
              <a:ext uri="{FF2B5EF4-FFF2-40B4-BE49-F238E27FC236}">
                <a16:creationId xmlns:a16="http://schemas.microsoft.com/office/drawing/2014/main" id="{5E11651D-5DF1-7E8D-8FB0-C7A8E37FFE35}"/>
              </a:ext>
            </a:extLst>
          </p:cNvPr>
          <p:cNvSpPr>
            <a:spLocks noGrp="1"/>
          </p:cNvSpPr>
          <p:nvPr>
            <p:ph type="sldNum" sz="quarter" idx="12"/>
          </p:nvPr>
        </p:nvSpPr>
        <p:spPr>
          <a:xfrm>
            <a:off x="11231249" y="6384631"/>
            <a:ext cx="542826" cy="365125"/>
          </a:xfrm>
        </p:spPr>
        <p:txBody>
          <a:bodyPr/>
          <a:lstStyle/>
          <a:p>
            <a:fld id="{C2405744-A29E-4934-8C45-CBA599106AB2}" type="slidenum">
              <a:rPr lang="de-DE" smtClean="0">
                <a:solidFill>
                  <a:schemeClr val="bg1"/>
                </a:solidFill>
              </a:rPr>
              <a:t>35</a:t>
            </a:fld>
            <a:endParaRPr lang="de-DE">
              <a:solidFill>
                <a:schemeClr val="bg1"/>
              </a:solidFill>
            </a:endParaRPr>
          </a:p>
        </p:txBody>
      </p:sp>
      <p:sp>
        <p:nvSpPr>
          <p:cNvPr id="6" name="Sehne 5">
            <a:extLst>
              <a:ext uri="{FF2B5EF4-FFF2-40B4-BE49-F238E27FC236}">
                <a16:creationId xmlns:a16="http://schemas.microsoft.com/office/drawing/2014/main" id="{92AC079B-0B1A-229D-3F82-1ED3220EAB75}"/>
              </a:ext>
            </a:extLst>
          </p:cNvPr>
          <p:cNvSpPr/>
          <p:nvPr/>
        </p:nvSpPr>
        <p:spPr>
          <a:xfrm rot="6586289">
            <a:off x="50912" y="6476590"/>
            <a:ext cx="416069" cy="619734"/>
          </a:xfrm>
          <a:prstGeom prst="chord">
            <a:avLst/>
          </a:prstGeom>
          <a:solidFill>
            <a:srgbClr val="85BC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Sehne 4">
            <a:extLst>
              <a:ext uri="{FF2B5EF4-FFF2-40B4-BE49-F238E27FC236}">
                <a16:creationId xmlns:a16="http://schemas.microsoft.com/office/drawing/2014/main" id="{962B2013-8BF4-975E-05D7-D0F44318A5A2}"/>
              </a:ext>
            </a:extLst>
          </p:cNvPr>
          <p:cNvSpPr/>
          <p:nvPr/>
        </p:nvSpPr>
        <p:spPr>
          <a:xfrm rot="13630274">
            <a:off x="-182014" y="6179041"/>
            <a:ext cx="345172" cy="919158"/>
          </a:xfrm>
          <a:prstGeom prst="chord">
            <a:avLst>
              <a:gd name="adj1" fmla="val 2700000"/>
              <a:gd name="adj2" fmla="val 13550198"/>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13" name="Tabelle 12">
            <a:extLst>
              <a:ext uri="{FF2B5EF4-FFF2-40B4-BE49-F238E27FC236}">
                <a16:creationId xmlns:a16="http://schemas.microsoft.com/office/drawing/2014/main" id="{AAD5FA94-CC75-4801-956D-B98F1BABBCFD}"/>
              </a:ext>
            </a:extLst>
          </p:cNvPr>
          <p:cNvGraphicFramePr>
            <a:graphicFrameLocks noGrp="1"/>
          </p:cNvGraphicFramePr>
          <p:nvPr>
            <p:extLst>
              <p:ext uri="{D42A27DB-BD31-4B8C-83A1-F6EECF244321}">
                <p14:modId xmlns:p14="http://schemas.microsoft.com/office/powerpoint/2010/main" val="2184660366"/>
              </p:ext>
            </p:extLst>
          </p:nvPr>
        </p:nvGraphicFramePr>
        <p:xfrm>
          <a:off x="516896" y="1371140"/>
          <a:ext cx="10282371" cy="5025034"/>
        </p:xfrm>
        <a:graphic>
          <a:graphicData uri="http://schemas.openxmlformats.org/drawingml/2006/table">
            <a:tbl>
              <a:tblPr firstRow="1" firstCol="1" bandRow="1">
                <a:tableStyleId>{5940675A-B579-460E-94D1-54222C63F5DA}</a:tableStyleId>
              </a:tblPr>
              <a:tblGrid>
                <a:gridCol w="1493363">
                  <a:extLst>
                    <a:ext uri="{9D8B030D-6E8A-4147-A177-3AD203B41FA5}">
                      <a16:colId xmlns:a16="http://schemas.microsoft.com/office/drawing/2014/main" val="2408287924"/>
                    </a:ext>
                  </a:extLst>
                </a:gridCol>
                <a:gridCol w="785424">
                  <a:extLst>
                    <a:ext uri="{9D8B030D-6E8A-4147-A177-3AD203B41FA5}">
                      <a16:colId xmlns:a16="http://schemas.microsoft.com/office/drawing/2014/main" val="1712996943"/>
                    </a:ext>
                  </a:extLst>
                </a:gridCol>
                <a:gridCol w="3494044">
                  <a:extLst>
                    <a:ext uri="{9D8B030D-6E8A-4147-A177-3AD203B41FA5}">
                      <a16:colId xmlns:a16="http://schemas.microsoft.com/office/drawing/2014/main" val="3721076506"/>
                    </a:ext>
                  </a:extLst>
                </a:gridCol>
                <a:gridCol w="4509540">
                  <a:extLst>
                    <a:ext uri="{9D8B030D-6E8A-4147-A177-3AD203B41FA5}">
                      <a16:colId xmlns:a16="http://schemas.microsoft.com/office/drawing/2014/main" val="2216805018"/>
                    </a:ext>
                  </a:extLst>
                </a:gridCol>
              </a:tblGrid>
              <a:tr h="828716">
                <a:tc>
                  <a:txBody>
                    <a:bodyPr/>
                    <a:lstStyle/>
                    <a:p>
                      <a:pPr>
                        <a:lnSpc>
                          <a:spcPct val="107000"/>
                        </a:lnSpc>
                        <a:spcAft>
                          <a:spcPts val="0"/>
                        </a:spcAft>
                      </a:pPr>
                      <a:r>
                        <a:rPr lang="de-DE" sz="1200" b="1" dirty="0">
                          <a:effectLst/>
                        </a:rPr>
                        <a:t>Thema</a:t>
                      </a:r>
                      <a:endParaRPr lang="de-DE" sz="1200" b="1" dirty="0">
                        <a:solidFill>
                          <a:schemeClr val="bg1"/>
                        </a:solidFill>
                        <a:effectLst/>
                        <a:latin typeface="+mn-lt"/>
                        <a:ea typeface="Calibri" panose="020F0502020204030204" pitchFamily="34" charset="0"/>
                        <a:cs typeface="Times New Roman" panose="02020603050405020304" pitchFamily="18" charset="0"/>
                      </a:endParaRPr>
                    </a:p>
                  </a:txBody>
                  <a:tcPr marL="6981" marR="6981" marT="6981" marB="6981" anchor="ctr"/>
                </a:tc>
                <a:tc>
                  <a:txBody>
                    <a:bodyPr/>
                    <a:lstStyle/>
                    <a:p>
                      <a:pPr>
                        <a:lnSpc>
                          <a:spcPct val="107000"/>
                        </a:lnSpc>
                        <a:spcAft>
                          <a:spcPts val="0"/>
                        </a:spcAft>
                      </a:pPr>
                      <a:r>
                        <a:rPr lang="de-DE" sz="1200" b="1" dirty="0">
                          <a:effectLst/>
                        </a:rPr>
                        <a:t>Nennungen</a:t>
                      </a:r>
                      <a:endParaRPr lang="de-DE" sz="1200" b="1" dirty="0">
                        <a:solidFill>
                          <a:schemeClr val="bg1"/>
                        </a:solidFill>
                        <a:effectLst/>
                        <a:latin typeface="+mn-lt"/>
                        <a:ea typeface="Calibri" panose="020F0502020204030204" pitchFamily="34" charset="0"/>
                        <a:cs typeface="Times New Roman" panose="02020603050405020304" pitchFamily="18" charset="0"/>
                      </a:endParaRPr>
                    </a:p>
                  </a:txBody>
                  <a:tcPr marL="6981" marR="6981" marT="6981" marB="6981" anchor="ctr"/>
                </a:tc>
                <a:tc>
                  <a:txBody>
                    <a:bodyPr/>
                    <a:lstStyle/>
                    <a:p>
                      <a:pPr>
                        <a:lnSpc>
                          <a:spcPct val="107000"/>
                        </a:lnSpc>
                        <a:spcAft>
                          <a:spcPts val="0"/>
                        </a:spcAft>
                      </a:pPr>
                      <a:r>
                        <a:rPr lang="de-DE" sz="1200" b="1" dirty="0">
                          <a:effectLst/>
                        </a:rPr>
                        <a:t>Maßnahmen</a:t>
                      </a:r>
                      <a:endParaRPr lang="de-DE" sz="1200" b="1" dirty="0">
                        <a:solidFill>
                          <a:schemeClr val="bg1"/>
                        </a:solidFill>
                        <a:effectLst/>
                        <a:latin typeface="+mn-lt"/>
                        <a:ea typeface="Calibri" panose="020F0502020204030204" pitchFamily="34" charset="0"/>
                        <a:cs typeface="Times New Roman" panose="02020603050405020304" pitchFamily="18" charset="0"/>
                      </a:endParaRPr>
                    </a:p>
                  </a:txBody>
                  <a:tcPr marL="6981" marR="6981" marT="6981" marB="6981" anchor="ctr"/>
                </a:tc>
                <a:tc>
                  <a:txBody>
                    <a:bodyPr/>
                    <a:lstStyle/>
                    <a:p>
                      <a:pPr>
                        <a:lnSpc>
                          <a:spcPct val="107000"/>
                        </a:lnSpc>
                        <a:spcAft>
                          <a:spcPts val="0"/>
                        </a:spcAft>
                      </a:pPr>
                      <a:r>
                        <a:rPr lang="de-DE" sz="1200" b="1" dirty="0">
                          <a:effectLst/>
                        </a:rPr>
                        <a:t>Zitat</a:t>
                      </a:r>
                      <a:endParaRPr lang="de-DE" sz="1200" b="1" dirty="0">
                        <a:solidFill>
                          <a:schemeClr val="bg1"/>
                        </a:solidFill>
                        <a:effectLst/>
                        <a:latin typeface="+mn-lt"/>
                        <a:ea typeface="Calibri" panose="020F0502020204030204" pitchFamily="34" charset="0"/>
                        <a:cs typeface="Times New Roman" panose="02020603050405020304" pitchFamily="18" charset="0"/>
                      </a:endParaRPr>
                    </a:p>
                  </a:txBody>
                  <a:tcPr marL="6981" marR="6981" marT="6981" marB="6981" anchor="ctr"/>
                </a:tc>
                <a:extLst>
                  <a:ext uri="{0D108BD9-81ED-4DB2-BD59-A6C34878D82A}">
                    <a16:rowId xmlns:a16="http://schemas.microsoft.com/office/drawing/2014/main" val="1274995490"/>
                  </a:ext>
                </a:extLst>
              </a:tr>
              <a:tr h="752512">
                <a:tc>
                  <a:txBody>
                    <a:bodyPr/>
                    <a:lstStyle/>
                    <a:p>
                      <a:pPr>
                        <a:lnSpc>
                          <a:spcPct val="107000"/>
                        </a:lnSpc>
                        <a:spcAft>
                          <a:spcPts val="0"/>
                        </a:spcAft>
                      </a:pPr>
                      <a:r>
                        <a:rPr lang="de-DE" sz="1200" dirty="0">
                          <a:effectLst/>
                        </a:rPr>
                        <a:t>Begrünung &amp; Entsiegelung</a:t>
                      </a:r>
                      <a:endParaRPr lang="de-DE" sz="1200" dirty="0">
                        <a:effectLst/>
                        <a:latin typeface="+mn-lt"/>
                        <a:ea typeface="Calibri" panose="020F0502020204030204" pitchFamily="34" charset="0"/>
                        <a:cs typeface="Times New Roman" panose="02020603050405020304" pitchFamily="18" charset="0"/>
                      </a:endParaRPr>
                    </a:p>
                  </a:txBody>
                  <a:tcPr marL="6981" marR="6981" marT="6981" marB="6981" anchor="ctr"/>
                </a:tc>
                <a:tc>
                  <a:txBody>
                    <a:bodyPr/>
                    <a:lstStyle/>
                    <a:p>
                      <a:pPr>
                        <a:lnSpc>
                          <a:spcPct val="107000"/>
                        </a:lnSpc>
                        <a:spcAft>
                          <a:spcPts val="0"/>
                        </a:spcAft>
                      </a:pPr>
                      <a:r>
                        <a:rPr lang="de-DE" sz="1200">
                          <a:effectLst/>
                        </a:rPr>
                        <a:t>24×</a:t>
                      </a:r>
                      <a:endParaRPr lang="de-DE" sz="1200">
                        <a:effectLst/>
                        <a:latin typeface="+mn-lt"/>
                        <a:ea typeface="Calibri" panose="020F0502020204030204" pitchFamily="34" charset="0"/>
                        <a:cs typeface="Times New Roman" panose="02020603050405020304" pitchFamily="18" charset="0"/>
                      </a:endParaRPr>
                    </a:p>
                  </a:txBody>
                  <a:tcPr marL="6981" marR="6981" marT="6981" marB="6981" anchor="ctr"/>
                </a:tc>
                <a:tc>
                  <a:txBody>
                    <a:bodyPr/>
                    <a:lstStyle/>
                    <a:p>
                      <a:pPr marL="171450" indent="-171450">
                        <a:lnSpc>
                          <a:spcPct val="107000"/>
                        </a:lnSpc>
                        <a:spcAft>
                          <a:spcPts val="0"/>
                        </a:spcAft>
                        <a:buFont typeface="Arial" panose="020B0604020202020204" pitchFamily="34" charset="0"/>
                        <a:buChar char="•"/>
                      </a:pPr>
                      <a:r>
                        <a:rPr lang="de-DE" sz="1200" dirty="0">
                          <a:effectLst/>
                        </a:rPr>
                        <a:t> Mehr Bäume, Hecken, Blühstreifen- Schottergärten verbieten/umwandeln</a:t>
                      </a:r>
                    </a:p>
                    <a:p>
                      <a:pPr marL="171450" indent="-171450">
                        <a:lnSpc>
                          <a:spcPct val="107000"/>
                        </a:lnSpc>
                        <a:spcAft>
                          <a:spcPts val="0"/>
                        </a:spcAft>
                        <a:buFont typeface="Arial" panose="020B0604020202020204" pitchFamily="34" charset="0"/>
                        <a:buChar char="•"/>
                      </a:pPr>
                      <a:r>
                        <a:rPr lang="de-DE" sz="1200" dirty="0">
                          <a:effectLst/>
                        </a:rPr>
                        <a:t>Dächer &amp; Fassaden begrünen</a:t>
                      </a:r>
                    </a:p>
                    <a:p>
                      <a:pPr marL="171450" indent="-171450">
                        <a:lnSpc>
                          <a:spcPct val="107000"/>
                        </a:lnSpc>
                        <a:spcAft>
                          <a:spcPts val="0"/>
                        </a:spcAft>
                        <a:buFont typeface="Arial" panose="020B0604020202020204" pitchFamily="34" charset="0"/>
                        <a:buChar char="•"/>
                      </a:pPr>
                      <a:r>
                        <a:rPr lang="de-DE" sz="1200" dirty="0">
                          <a:effectLst/>
                        </a:rPr>
                        <a:t>Flächen entsiegeln</a:t>
                      </a:r>
                      <a:endParaRPr lang="de-DE" sz="1200" dirty="0">
                        <a:effectLst/>
                        <a:latin typeface="+mn-lt"/>
                        <a:ea typeface="Calibri" panose="020F0502020204030204" pitchFamily="34" charset="0"/>
                        <a:cs typeface="Times New Roman" panose="02020603050405020304" pitchFamily="18" charset="0"/>
                      </a:endParaRPr>
                    </a:p>
                  </a:txBody>
                  <a:tcPr marL="6981" marR="6981" marT="6981" marB="6981" anchor="ctr"/>
                </a:tc>
                <a:tc>
                  <a:txBody>
                    <a:bodyPr/>
                    <a:lstStyle/>
                    <a:p>
                      <a:pPr>
                        <a:lnSpc>
                          <a:spcPct val="107000"/>
                        </a:lnSpc>
                        <a:spcAft>
                          <a:spcPts val="0"/>
                        </a:spcAft>
                      </a:pPr>
                      <a:r>
                        <a:rPr lang="de-DE" sz="1200" dirty="0">
                          <a:effectLst/>
                        </a:rPr>
                        <a:t>„Nicht nur Parkplätze schaffen, sondern Lebensoasen - mitten in den Orten; Entsiegelung! Bäume, Sträucher und Grünstreifen in der agrarischen Landschaft - Artenvielfalt.“</a:t>
                      </a:r>
                      <a:endParaRPr lang="de-DE" sz="1200" i="1" dirty="0">
                        <a:effectLst/>
                        <a:latin typeface="+mn-lt"/>
                        <a:ea typeface="Calibri" panose="020F0502020204030204" pitchFamily="34" charset="0"/>
                        <a:cs typeface="Times New Roman" panose="02020603050405020304" pitchFamily="18" charset="0"/>
                      </a:endParaRPr>
                    </a:p>
                  </a:txBody>
                  <a:tcPr marL="6981" marR="6981" marT="6981" marB="6981" anchor="ctr"/>
                </a:tc>
                <a:extLst>
                  <a:ext uri="{0D108BD9-81ED-4DB2-BD59-A6C34878D82A}">
                    <a16:rowId xmlns:a16="http://schemas.microsoft.com/office/drawing/2014/main" val="846437008"/>
                  </a:ext>
                </a:extLst>
              </a:tr>
              <a:tr h="939369">
                <a:tc>
                  <a:txBody>
                    <a:bodyPr/>
                    <a:lstStyle/>
                    <a:p>
                      <a:pPr>
                        <a:lnSpc>
                          <a:spcPct val="107000"/>
                        </a:lnSpc>
                        <a:spcAft>
                          <a:spcPts val="0"/>
                        </a:spcAft>
                      </a:pPr>
                      <a:r>
                        <a:rPr lang="de-DE" sz="1200" dirty="0">
                          <a:effectLst/>
                        </a:rPr>
                        <a:t>Hochwasser- &amp; Starkregenschutz, Wassermanagement</a:t>
                      </a:r>
                      <a:endParaRPr lang="de-DE" sz="1200" dirty="0">
                        <a:effectLst/>
                        <a:latin typeface="+mn-lt"/>
                        <a:ea typeface="Calibri" panose="020F0502020204030204" pitchFamily="34" charset="0"/>
                        <a:cs typeface="Times New Roman" panose="02020603050405020304" pitchFamily="18" charset="0"/>
                      </a:endParaRPr>
                    </a:p>
                  </a:txBody>
                  <a:tcPr marL="6981" marR="6981" marT="6981" marB="6981" anchor="ctr"/>
                </a:tc>
                <a:tc>
                  <a:txBody>
                    <a:bodyPr/>
                    <a:lstStyle/>
                    <a:p>
                      <a:pPr>
                        <a:lnSpc>
                          <a:spcPct val="107000"/>
                        </a:lnSpc>
                        <a:spcAft>
                          <a:spcPts val="0"/>
                        </a:spcAft>
                      </a:pPr>
                      <a:r>
                        <a:rPr lang="de-DE" sz="1200">
                          <a:effectLst/>
                        </a:rPr>
                        <a:t>19×</a:t>
                      </a:r>
                      <a:endParaRPr lang="de-DE" sz="1200">
                        <a:effectLst/>
                        <a:latin typeface="+mn-lt"/>
                        <a:ea typeface="Calibri" panose="020F0502020204030204" pitchFamily="34" charset="0"/>
                        <a:cs typeface="Times New Roman" panose="02020603050405020304" pitchFamily="18" charset="0"/>
                      </a:endParaRPr>
                    </a:p>
                  </a:txBody>
                  <a:tcPr marL="6981" marR="6981" marT="6981" marB="6981" anchor="ctr"/>
                </a:tc>
                <a:tc>
                  <a:txBody>
                    <a:bodyPr/>
                    <a:lstStyle/>
                    <a:p>
                      <a:pPr marL="171450" indent="-171450">
                        <a:lnSpc>
                          <a:spcPct val="107000"/>
                        </a:lnSpc>
                        <a:spcAft>
                          <a:spcPts val="0"/>
                        </a:spcAft>
                        <a:buFont typeface="Arial" panose="020B0604020202020204" pitchFamily="34" charset="0"/>
                        <a:buChar char="•"/>
                      </a:pPr>
                      <a:r>
                        <a:rPr lang="de-DE" sz="1200" dirty="0">
                          <a:effectLst/>
                        </a:rPr>
                        <a:t>Konzepte erstellen &amp; umsetzen- Regenrückhaltebecken, Moor-Reaktivierung, Flüsse renaturieren</a:t>
                      </a:r>
                    </a:p>
                    <a:p>
                      <a:pPr marL="171450" indent="-171450">
                        <a:lnSpc>
                          <a:spcPct val="107000"/>
                        </a:lnSpc>
                        <a:spcAft>
                          <a:spcPts val="0"/>
                        </a:spcAft>
                        <a:buFont typeface="Arial" panose="020B0604020202020204" pitchFamily="34" charset="0"/>
                        <a:buChar char="•"/>
                      </a:pPr>
                      <a:r>
                        <a:rPr lang="de-DE" sz="1200" dirty="0">
                          <a:effectLst/>
                        </a:rPr>
                        <a:t>Feuerwehr ausstatten, Frühwarnsysteme</a:t>
                      </a:r>
                    </a:p>
                    <a:p>
                      <a:pPr marL="171450" indent="-171450">
                        <a:lnSpc>
                          <a:spcPct val="107000"/>
                        </a:lnSpc>
                        <a:spcAft>
                          <a:spcPts val="0"/>
                        </a:spcAft>
                        <a:buFont typeface="Arial" panose="020B0604020202020204" pitchFamily="34" charset="0"/>
                        <a:buChar char="•"/>
                      </a:pPr>
                      <a:r>
                        <a:rPr lang="de-DE" sz="1200" dirty="0">
                          <a:effectLst/>
                        </a:rPr>
                        <a:t>Zisternen fördern</a:t>
                      </a:r>
                      <a:endParaRPr lang="de-DE" sz="1200" dirty="0">
                        <a:effectLst/>
                        <a:latin typeface="+mn-lt"/>
                        <a:ea typeface="Calibri" panose="020F0502020204030204" pitchFamily="34" charset="0"/>
                        <a:cs typeface="Times New Roman" panose="02020603050405020304" pitchFamily="18" charset="0"/>
                      </a:endParaRPr>
                    </a:p>
                  </a:txBody>
                  <a:tcPr marL="6981" marR="6981" marT="6981" marB="6981" anchor="ctr"/>
                </a:tc>
                <a:tc>
                  <a:txBody>
                    <a:bodyPr/>
                    <a:lstStyle/>
                    <a:p>
                      <a:pPr>
                        <a:lnSpc>
                          <a:spcPct val="107000"/>
                        </a:lnSpc>
                        <a:spcAft>
                          <a:spcPts val="0"/>
                        </a:spcAft>
                      </a:pPr>
                      <a:r>
                        <a:rPr lang="de-DE" sz="1200" dirty="0">
                          <a:effectLst/>
                        </a:rPr>
                        <a:t>„Weitere Umsetzung des beschlossenen Hochwasserschutzkonzeptes, für das viel Geld ausgegeben wurde. Zügige Umsetzung der beschlossenen Maßnahmen.“</a:t>
                      </a:r>
                      <a:endParaRPr lang="de-DE" sz="1200" i="1" dirty="0">
                        <a:effectLst/>
                        <a:latin typeface="+mn-lt"/>
                        <a:ea typeface="Calibri" panose="020F0502020204030204" pitchFamily="34" charset="0"/>
                        <a:cs typeface="Times New Roman" panose="02020603050405020304" pitchFamily="18" charset="0"/>
                      </a:endParaRPr>
                    </a:p>
                  </a:txBody>
                  <a:tcPr marL="6981" marR="6981" marT="6981" marB="6981" anchor="ctr"/>
                </a:tc>
                <a:extLst>
                  <a:ext uri="{0D108BD9-81ED-4DB2-BD59-A6C34878D82A}">
                    <a16:rowId xmlns:a16="http://schemas.microsoft.com/office/drawing/2014/main" val="3091832619"/>
                  </a:ext>
                </a:extLst>
              </a:tr>
              <a:tr h="939369">
                <a:tc>
                  <a:txBody>
                    <a:bodyPr/>
                    <a:lstStyle/>
                    <a:p>
                      <a:pPr>
                        <a:lnSpc>
                          <a:spcPct val="107000"/>
                        </a:lnSpc>
                        <a:spcAft>
                          <a:spcPts val="0"/>
                        </a:spcAft>
                      </a:pPr>
                      <a:r>
                        <a:rPr lang="de-DE" sz="1200" dirty="0">
                          <a:effectLst/>
                          <a:highlight>
                            <a:srgbClr val="00FFFF"/>
                          </a:highlight>
                        </a:rPr>
                        <a:t>Verkehr &amp; Mobilität</a:t>
                      </a:r>
                      <a:endParaRPr lang="de-DE" sz="1200" dirty="0">
                        <a:effectLst/>
                        <a:highlight>
                          <a:srgbClr val="00FFFF"/>
                        </a:highlight>
                        <a:latin typeface="+mn-lt"/>
                        <a:ea typeface="Calibri" panose="020F0502020204030204" pitchFamily="34" charset="0"/>
                        <a:cs typeface="Times New Roman" panose="02020603050405020304" pitchFamily="18" charset="0"/>
                      </a:endParaRPr>
                    </a:p>
                  </a:txBody>
                  <a:tcPr marL="6981" marR="6981" marT="6981" marB="6981" anchor="ctr"/>
                </a:tc>
                <a:tc>
                  <a:txBody>
                    <a:bodyPr/>
                    <a:lstStyle/>
                    <a:p>
                      <a:pPr>
                        <a:lnSpc>
                          <a:spcPct val="107000"/>
                        </a:lnSpc>
                        <a:spcAft>
                          <a:spcPts val="0"/>
                        </a:spcAft>
                      </a:pPr>
                      <a:r>
                        <a:rPr lang="de-DE" sz="1200">
                          <a:effectLst/>
                          <a:highlight>
                            <a:srgbClr val="00FFFF"/>
                          </a:highlight>
                        </a:rPr>
                        <a:t>13×</a:t>
                      </a:r>
                      <a:endParaRPr lang="de-DE" sz="1200">
                        <a:effectLst/>
                        <a:highlight>
                          <a:srgbClr val="00FFFF"/>
                        </a:highlight>
                        <a:latin typeface="+mn-lt"/>
                        <a:ea typeface="Calibri" panose="020F0502020204030204" pitchFamily="34" charset="0"/>
                        <a:cs typeface="Times New Roman" panose="02020603050405020304" pitchFamily="18" charset="0"/>
                      </a:endParaRPr>
                    </a:p>
                  </a:txBody>
                  <a:tcPr marL="6981" marR="6981" marT="6981" marB="6981" anchor="ctr"/>
                </a:tc>
                <a:tc>
                  <a:txBody>
                    <a:bodyPr/>
                    <a:lstStyle/>
                    <a:p>
                      <a:pPr marL="171450" indent="-171450">
                        <a:lnSpc>
                          <a:spcPct val="107000"/>
                        </a:lnSpc>
                        <a:spcAft>
                          <a:spcPts val="0"/>
                        </a:spcAft>
                        <a:buFont typeface="Arial" panose="020B0604020202020204" pitchFamily="34" charset="0"/>
                        <a:buChar char="•"/>
                      </a:pPr>
                      <a:r>
                        <a:rPr lang="de-DE" sz="1200" dirty="0">
                          <a:effectLst/>
                          <a:highlight>
                            <a:srgbClr val="00FFFF"/>
                          </a:highlight>
                        </a:rPr>
                        <a:t>sichere Radwege, autofreie Innenstädte</a:t>
                      </a:r>
                    </a:p>
                    <a:p>
                      <a:pPr marL="171450" indent="-171450">
                        <a:lnSpc>
                          <a:spcPct val="107000"/>
                        </a:lnSpc>
                        <a:spcAft>
                          <a:spcPts val="0"/>
                        </a:spcAft>
                        <a:buFont typeface="Arial" panose="020B0604020202020204" pitchFamily="34" charset="0"/>
                        <a:buChar char="•"/>
                      </a:pPr>
                      <a:r>
                        <a:rPr lang="de-DE" sz="1200" dirty="0">
                          <a:effectLst/>
                          <a:highlight>
                            <a:srgbClr val="00FFFF"/>
                          </a:highlight>
                        </a:rPr>
                        <a:t>Besserer, günstiger ÖPNV</a:t>
                      </a:r>
                    </a:p>
                    <a:p>
                      <a:pPr marL="171450" indent="-171450">
                        <a:lnSpc>
                          <a:spcPct val="107000"/>
                        </a:lnSpc>
                        <a:spcAft>
                          <a:spcPts val="0"/>
                        </a:spcAft>
                        <a:buFont typeface="Arial" panose="020B0604020202020204" pitchFamily="34" charset="0"/>
                        <a:buChar char="•"/>
                      </a:pPr>
                      <a:r>
                        <a:rPr lang="de-DE" sz="1200" dirty="0">
                          <a:effectLst/>
                          <a:highlight>
                            <a:srgbClr val="00FFFF"/>
                          </a:highlight>
                        </a:rPr>
                        <a:t>Tempo 30, Carsharing</a:t>
                      </a:r>
                      <a:endParaRPr lang="de-DE" sz="1200" dirty="0">
                        <a:effectLst/>
                        <a:highlight>
                          <a:srgbClr val="00FFFF"/>
                        </a:highlight>
                        <a:latin typeface="+mn-lt"/>
                        <a:ea typeface="Calibri" panose="020F0502020204030204" pitchFamily="34" charset="0"/>
                        <a:cs typeface="Times New Roman" panose="02020603050405020304" pitchFamily="18" charset="0"/>
                      </a:endParaRPr>
                    </a:p>
                  </a:txBody>
                  <a:tcPr marL="6981" marR="6981" marT="6981" marB="6981" anchor="ctr"/>
                </a:tc>
                <a:tc>
                  <a:txBody>
                    <a:bodyPr/>
                    <a:lstStyle/>
                    <a:p>
                      <a:pPr>
                        <a:lnSpc>
                          <a:spcPct val="107000"/>
                        </a:lnSpc>
                      </a:pPr>
                      <a:r>
                        <a:rPr lang="de-DE" sz="1200" dirty="0">
                          <a:effectLst/>
                          <a:highlight>
                            <a:srgbClr val="00FFFF"/>
                          </a:highlight>
                        </a:rPr>
                        <a:t>„Radfahren attraktiver machen mit sicheren Radwegen. Insbesondere zw. Gemeinden gibt es zwar Wege aber nur über 3 andere Dörfer. Es sollten Rad Wege neben den Landstraßen geben (z.B. </a:t>
                      </a:r>
                      <a:r>
                        <a:rPr lang="de-DE" sz="1200" dirty="0" err="1">
                          <a:effectLst/>
                          <a:highlight>
                            <a:srgbClr val="00FFFF"/>
                          </a:highlight>
                        </a:rPr>
                        <a:t>zw</a:t>
                      </a:r>
                      <a:r>
                        <a:rPr lang="de-DE" sz="1200" dirty="0">
                          <a:effectLst/>
                          <a:highlight>
                            <a:srgbClr val="00FFFF"/>
                          </a:highlight>
                        </a:rPr>
                        <a:t> Andernach und </a:t>
                      </a:r>
                      <a:r>
                        <a:rPr lang="de-DE" sz="1200" dirty="0" err="1">
                          <a:effectLst/>
                          <a:highlight>
                            <a:srgbClr val="00FFFF"/>
                          </a:highlight>
                        </a:rPr>
                        <a:t>Nickenich</a:t>
                      </a:r>
                      <a:r>
                        <a:rPr lang="de-DE" sz="1200" dirty="0">
                          <a:effectLst/>
                          <a:highlight>
                            <a:srgbClr val="00FFFF"/>
                          </a:highlight>
                        </a:rPr>
                        <a:t>). Oft hören Radwege einfach auf oder es ist nicht klar wie man weiter fahren kann.“</a:t>
                      </a:r>
                      <a:endParaRPr lang="de-DE" sz="1200" i="1" dirty="0">
                        <a:effectLst/>
                        <a:highlight>
                          <a:srgbClr val="00FFFF"/>
                        </a:highlight>
                        <a:latin typeface="+mn-lt"/>
                        <a:cs typeface="Times New Roman" panose="02020603050405020304" pitchFamily="18" charset="0"/>
                      </a:endParaRPr>
                    </a:p>
                  </a:txBody>
                  <a:tcPr marL="6981" marR="6981" marT="6981" marB="6981" anchor="ctr"/>
                </a:tc>
                <a:extLst>
                  <a:ext uri="{0D108BD9-81ED-4DB2-BD59-A6C34878D82A}">
                    <a16:rowId xmlns:a16="http://schemas.microsoft.com/office/drawing/2014/main" val="1613985495"/>
                  </a:ext>
                </a:extLst>
              </a:tr>
              <a:tr h="752512">
                <a:tc>
                  <a:txBody>
                    <a:bodyPr/>
                    <a:lstStyle/>
                    <a:p>
                      <a:pPr>
                        <a:lnSpc>
                          <a:spcPct val="107000"/>
                        </a:lnSpc>
                        <a:spcAft>
                          <a:spcPts val="0"/>
                        </a:spcAft>
                      </a:pPr>
                      <a:r>
                        <a:rPr lang="de-DE" sz="1200" dirty="0">
                          <a:effectLst/>
                        </a:rPr>
                        <a:t>Bau &amp; Flächennutzung</a:t>
                      </a:r>
                      <a:endParaRPr lang="de-DE" sz="1200" dirty="0">
                        <a:effectLst/>
                        <a:latin typeface="+mn-lt"/>
                        <a:ea typeface="Calibri" panose="020F0502020204030204" pitchFamily="34" charset="0"/>
                        <a:cs typeface="Times New Roman" panose="02020603050405020304" pitchFamily="18" charset="0"/>
                      </a:endParaRPr>
                    </a:p>
                  </a:txBody>
                  <a:tcPr marL="6981" marR="6981" marT="6981" marB="6981" anchor="ctr"/>
                </a:tc>
                <a:tc>
                  <a:txBody>
                    <a:bodyPr/>
                    <a:lstStyle/>
                    <a:p>
                      <a:pPr>
                        <a:lnSpc>
                          <a:spcPct val="107000"/>
                        </a:lnSpc>
                        <a:spcAft>
                          <a:spcPts val="0"/>
                        </a:spcAft>
                      </a:pPr>
                      <a:r>
                        <a:rPr lang="de-DE" sz="1200">
                          <a:effectLst/>
                        </a:rPr>
                        <a:t>10×</a:t>
                      </a:r>
                      <a:endParaRPr lang="de-DE" sz="1200">
                        <a:effectLst/>
                        <a:latin typeface="+mn-lt"/>
                        <a:ea typeface="Calibri" panose="020F0502020204030204" pitchFamily="34" charset="0"/>
                        <a:cs typeface="Times New Roman" panose="02020603050405020304" pitchFamily="18" charset="0"/>
                      </a:endParaRPr>
                    </a:p>
                  </a:txBody>
                  <a:tcPr marL="6981" marR="6981" marT="6981" marB="6981" anchor="ctr"/>
                </a:tc>
                <a:tc>
                  <a:txBody>
                    <a:bodyPr/>
                    <a:lstStyle/>
                    <a:p>
                      <a:pPr marL="171450" indent="-171450">
                        <a:lnSpc>
                          <a:spcPct val="107000"/>
                        </a:lnSpc>
                        <a:spcAft>
                          <a:spcPts val="0"/>
                        </a:spcAft>
                        <a:buFont typeface="Arial" panose="020B0604020202020204" pitchFamily="34" charset="0"/>
                        <a:buChar char="•"/>
                      </a:pPr>
                      <a:r>
                        <a:rPr lang="de-DE" sz="1200" dirty="0">
                          <a:effectLst/>
                        </a:rPr>
                        <a:t>Keine neuen Baugebiete</a:t>
                      </a:r>
                    </a:p>
                    <a:p>
                      <a:pPr marL="171450" indent="-171450">
                        <a:lnSpc>
                          <a:spcPct val="107000"/>
                        </a:lnSpc>
                        <a:spcAft>
                          <a:spcPts val="0"/>
                        </a:spcAft>
                        <a:buFont typeface="Arial" panose="020B0604020202020204" pitchFamily="34" charset="0"/>
                        <a:buChar char="•"/>
                      </a:pPr>
                      <a:r>
                        <a:rPr lang="de-DE" sz="1200" dirty="0">
                          <a:effectLst/>
                        </a:rPr>
                        <a:t>Altbauten sanieren statt Neubau</a:t>
                      </a:r>
                    </a:p>
                    <a:p>
                      <a:pPr marL="171450" indent="-171450">
                        <a:lnSpc>
                          <a:spcPct val="107000"/>
                        </a:lnSpc>
                        <a:spcAft>
                          <a:spcPts val="0"/>
                        </a:spcAft>
                        <a:buFont typeface="Arial" panose="020B0604020202020204" pitchFamily="34" charset="0"/>
                        <a:buChar char="•"/>
                      </a:pPr>
                      <a:r>
                        <a:rPr lang="de-DE" sz="1200" dirty="0">
                          <a:effectLst/>
                        </a:rPr>
                        <a:t>Grün in Bebauung integrieren</a:t>
                      </a:r>
                    </a:p>
                    <a:p>
                      <a:pPr marL="171450" indent="-171450">
                        <a:lnSpc>
                          <a:spcPct val="107000"/>
                        </a:lnSpc>
                        <a:spcAft>
                          <a:spcPts val="0"/>
                        </a:spcAft>
                        <a:buFont typeface="Arial" panose="020B0604020202020204" pitchFamily="34" charset="0"/>
                        <a:buChar char="•"/>
                      </a:pPr>
                      <a:r>
                        <a:rPr lang="de-DE" sz="1200" dirty="0">
                          <a:effectLst/>
                        </a:rPr>
                        <a:t>Klimafreundliche Umbaumaßnahmen fördern</a:t>
                      </a:r>
                      <a:endParaRPr lang="de-DE" sz="1200" dirty="0">
                        <a:effectLst/>
                        <a:latin typeface="+mn-lt"/>
                        <a:ea typeface="Calibri" panose="020F0502020204030204" pitchFamily="34" charset="0"/>
                        <a:cs typeface="Times New Roman" panose="02020603050405020304" pitchFamily="18" charset="0"/>
                      </a:endParaRPr>
                    </a:p>
                  </a:txBody>
                  <a:tcPr marL="6981" marR="6981" marT="6981" marB="6981" anchor="ctr"/>
                </a:tc>
                <a:tc>
                  <a:txBody>
                    <a:bodyPr/>
                    <a:lstStyle/>
                    <a:p>
                      <a:pPr>
                        <a:lnSpc>
                          <a:spcPct val="107000"/>
                        </a:lnSpc>
                        <a:spcAft>
                          <a:spcPts val="0"/>
                        </a:spcAft>
                      </a:pPr>
                      <a:r>
                        <a:rPr lang="de-DE" sz="1200" dirty="0">
                          <a:effectLst/>
                        </a:rPr>
                        <a:t>„Bauplanung so ändern, dass weniger Flächen gebraucht werden. Zerstückelte Grünflächen sind für den Artenschutz kontraproduktiv.“</a:t>
                      </a:r>
                      <a:endParaRPr lang="de-DE" sz="1200" i="1" dirty="0">
                        <a:effectLst/>
                        <a:latin typeface="+mn-lt"/>
                        <a:ea typeface="Calibri" panose="020F0502020204030204" pitchFamily="34" charset="0"/>
                        <a:cs typeface="Times New Roman" panose="02020603050405020304" pitchFamily="18" charset="0"/>
                      </a:endParaRPr>
                    </a:p>
                  </a:txBody>
                  <a:tcPr marL="6981" marR="6981" marT="6981" marB="6981" anchor="ctr"/>
                </a:tc>
                <a:extLst>
                  <a:ext uri="{0D108BD9-81ED-4DB2-BD59-A6C34878D82A}">
                    <a16:rowId xmlns:a16="http://schemas.microsoft.com/office/drawing/2014/main" val="3328094062"/>
                  </a:ext>
                </a:extLst>
              </a:tr>
              <a:tr h="652288">
                <a:tc>
                  <a:txBody>
                    <a:bodyPr/>
                    <a:lstStyle/>
                    <a:p>
                      <a:pPr>
                        <a:lnSpc>
                          <a:spcPct val="107000"/>
                        </a:lnSpc>
                        <a:spcAft>
                          <a:spcPts val="0"/>
                        </a:spcAft>
                      </a:pPr>
                      <a:r>
                        <a:rPr lang="de-DE" sz="1200" dirty="0">
                          <a:effectLst/>
                        </a:rPr>
                        <a:t>Bürgerbeteiligung &amp; Aufklärung</a:t>
                      </a:r>
                      <a:endParaRPr lang="de-DE" sz="1200" dirty="0">
                        <a:effectLst/>
                        <a:latin typeface="+mn-lt"/>
                        <a:ea typeface="Calibri" panose="020F0502020204030204" pitchFamily="34" charset="0"/>
                        <a:cs typeface="Times New Roman" panose="02020603050405020304" pitchFamily="18" charset="0"/>
                      </a:endParaRPr>
                    </a:p>
                  </a:txBody>
                  <a:tcPr marL="6981" marR="6981" marT="6981" marB="6981" anchor="ctr"/>
                </a:tc>
                <a:tc>
                  <a:txBody>
                    <a:bodyPr/>
                    <a:lstStyle/>
                    <a:p>
                      <a:pPr>
                        <a:lnSpc>
                          <a:spcPct val="107000"/>
                        </a:lnSpc>
                        <a:spcAft>
                          <a:spcPts val="0"/>
                        </a:spcAft>
                      </a:pPr>
                      <a:r>
                        <a:rPr lang="de-DE" sz="1200">
                          <a:effectLst/>
                        </a:rPr>
                        <a:t>9×</a:t>
                      </a:r>
                      <a:endParaRPr lang="de-DE" sz="1200">
                        <a:effectLst/>
                        <a:latin typeface="+mn-lt"/>
                        <a:ea typeface="Calibri" panose="020F0502020204030204" pitchFamily="34" charset="0"/>
                        <a:cs typeface="Times New Roman" panose="02020603050405020304" pitchFamily="18" charset="0"/>
                      </a:endParaRPr>
                    </a:p>
                  </a:txBody>
                  <a:tcPr marL="6981" marR="6981" marT="6981" marB="6981" anchor="ctr"/>
                </a:tc>
                <a:tc>
                  <a:txBody>
                    <a:bodyPr/>
                    <a:lstStyle/>
                    <a:p>
                      <a:pPr marL="171450" indent="-171450">
                        <a:lnSpc>
                          <a:spcPct val="107000"/>
                        </a:lnSpc>
                        <a:spcAft>
                          <a:spcPts val="0"/>
                        </a:spcAft>
                        <a:buFont typeface="Arial" panose="020B0604020202020204" pitchFamily="34" charset="0"/>
                        <a:buChar char="•"/>
                      </a:pPr>
                      <a:r>
                        <a:rPr lang="de-DE" sz="1200" dirty="0">
                          <a:effectLst/>
                        </a:rPr>
                        <a:t>Bürger einbinden, informieren, motivieren- Schulungen, Umweltaktionen</a:t>
                      </a:r>
                      <a:endParaRPr lang="de-DE" sz="1200" dirty="0">
                        <a:effectLst/>
                        <a:latin typeface="+mn-lt"/>
                        <a:ea typeface="Calibri" panose="020F0502020204030204" pitchFamily="34" charset="0"/>
                        <a:cs typeface="Times New Roman" panose="02020603050405020304" pitchFamily="18" charset="0"/>
                      </a:endParaRPr>
                    </a:p>
                  </a:txBody>
                  <a:tcPr marL="6981" marR="6981" marT="6981" marB="6981" anchor="ctr"/>
                </a:tc>
                <a:tc>
                  <a:txBody>
                    <a:bodyPr/>
                    <a:lstStyle/>
                    <a:p>
                      <a:pPr>
                        <a:lnSpc>
                          <a:spcPct val="107000"/>
                        </a:lnSpc>
                        <a:spcAft>
                          <a:spcPts val="0"/>
                        </a:spcAft>
                      </a:pPr>
                      <a:r>
                        <a:rPr lang="de-DE" sz="1200" dirty="0">
                          <a:effectLst/>
                        </a:rPr>
                        <a:t>„Bürger mehr einbeziehen und fördern. Zurzeit habe ich den Eindruck, dass alles nur für die Kommunen gilt. Aber ich fühle nicht, dass ich tätig werden muss/soll.“</a:t>
                      </a:r>
                      <a:endParaRPr lang="de-DE" sz="1200" i="1" dirty="0">
                        <a:effectLst/>
                        <a:latin typeface="+mn-lt"/>
                        <a:ea typeface="Calibri" panose="020F0502020204030204" pitchFamily="34" charset="0"/>
                        <a:cs typeface="Times New Roman" panose="02020603050405020304" pitchFamily="18" charset="0"/>
                      </a:endParaRPr>
                    </a:p>
                  </a:txBody>
                  <a:tcPr marL="6981" marR="6981" marT="6981" marB="6981" anchor="ctr"/>
                </a:tc>
                <a:extLst>
                  <a:ext uri="{0D108BD9-81ED-4DB2-BD59-A6C34878D82A}">
                    <a16:rowId xmlns:a16="http://schemas.microsoft.com/office/drawing/2014/main" val="2141518995"/>
                  </a:ext>
                </a:extLst>
              </a:tr>
            </a:tbl>
          </a:graphicData>
        </a:graphic>
      </p:graphicFrame>
      <p:sp>
        <p:nvSpPr>
          <p:cNvPr id="7" name="Rechteck 6">
            <a:extLst>
              <a:ext uri="{FF2B5EF4-FFF2-40B4-BE49-F238E27FC236}">
                <a16:creationId xmlns:a16="http://schemas.microsoft.com/office/drawing/2014/main" id="{2F48589A-5C0F-4FA0-BDE1-B91EC721075F}"/>
              </a:ext>
            </a:extLst>
          </p:cNvPr>
          <p:cNvSpPr/>
          <p:nvPr/>
        </p:nvSpPr>
        <p:spPr>
          <a:xfrm>
            <a:off x="516896" y="912115"/>
            <a:ext cx="1770036" cy="369332"/>
          </a:xfrm>
          <a:prstGeom prst="rect">
            <a:avLst/>
          </a:prstGeom>
        </p:spPr>
        <p:txBody>
          <a:bodyPr wrap="none">
            <a:spAutoFit/>
          </a:bodyPr>
          <a:lstStyle/>
          <a:p>
            <a:r>
              <a:rPr lang="de-DE" dirty="0">
                <a:solidFill>
                  <a:srgbClr val="66FFFF"/>
                </a:solidFill>
                <a:highlight>
                  <a:srgbClr val="00FFFF"/>
                </a:highlight>
              </a:rPr>
              <a:t>Aa</a:t>
            </a:r>
            <a:r>
              <a:rPr lang="de-DE" dirty="0">
                <a:solidFill>
                  <a:srgbClr val="66FFFF"/>
                </a:solidFill>
              </a:rPr>
              <a:t> </a:t>
            </a:r>
            <a:r>
              <a:rPr lang="de-DE" dirty="0"/>
              <a:t>= Klimaschutz</a:t>
            </a:r>
          </a:p>
        </p:txBody>
      </p:sp>
    </p:spTree>
    <p:extLst>
      <p:ext uri="{BB962C8B-B14F-4D97-AF65-F5344CB8AC3E}">
        <p14:creationId xmlns:p14="http://schemas.microsoft.com/office/powerpoint/2010/main" val="3596891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EA5B01-99C9-CF90-CE80-8A582870867C}"/>
              </a:ext>
            </a:extLst>
          </p:cNvPr>
          <p:cNvSpPr>
            <a:spLocks noGrp="1"/>
          </p:cNvSpPr>
          <p:nvPr>
            <p:ph type="title"/>
          </p:nvPr>
        </p:nvSpPr>
        <p:spPr>
          <a:xfrm>
            <a:off x="507217" y="-162643"/>
            <a:ext cx="11094855" cy="1325563"/>
          </a:xfrm>
        </p:spPr>
        <p:txBody>
          <a:bodyPr>
            <a:noAutofit/>
          </a:bodyPr>
          <a:lstStyle/>
          <a:p>
            <a:pPr algn="ctr"/>
            <a:r>
              <a:rPr lang="de-DE" sz="2000" dirty="0">
                <a:solidFill>
                  <a:srgbClr val="0C385D"/>
                </a:solidFill>
              </a:rPr>
              <a:t>Kommentare nach Oberkategorien sortiert: Was möchten Sie uns sonst noch mitteilen?  </a:t>
            </a:r>
            <a:br>
              <a:rPr lang="de-DE" sz="2000" dirty="0"/>
            </a:br>
            <a:r>
              <a:rPr lang="de-DE" sz="1400" b="1" dirty="0"/>
              <a:t>N= 157</a:t>
            </a:r>
            <a:endParaRPr lang="de-DE" sz="2000" dirty="0">
              <a:solidFill>
                <a:srgbClr val="002E55"/>
              </a:solidFill>
            </a:endParaRPr>
          </a:p>
        </p:txBody>
      </p:sp>
      <p:pic>
        <p:nvPicPr>
          <p:cNvPr id="9" name="Inhaltsplatzhalter 8" descr="Ein Bild, das Text, Grafiken, Grafikdesign, Schrift enthält.&#10;&#10;Automatisch generierte Beschreibung">
            <a:extLst>
              <a:ext uri="{FF2B5EF4-FFF2-40B4-BE49-F238E27FC236}">
                <a16:creationId xmlns:a16="http://schemas.microsoft.com/office/drawing/2014/main" id="{F426DB4B-D1F6-776F-1BB1-B9674462AEF6}"/>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11407890" y="25911"/>
            <a:ext cx="732370" cy="822818"/>
          </a:xfrm>
        </p:spPr>
      </p:pic>
      <p:sp>
        <p:nvSpPr>
          <p:cNvPr id="10" name="Inhaltsplatzhalter 2">
            <a:extLst>
              <a:ext uri="{FF2B5EF4-FFF2-40B4-BE49-F238E27FC236}">
                <a16:creationId xmlns:a16="http://schemas.microsoft.com/office/drawing/2014/main" id="{10EBD96A-9143-9ABC-0969-21B0DAC52CA3}"/>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solidFill>
                <a:srgbClr val="002E55"/>
              </a:solidFill>
            </a:endParaRPr>
          </a:p>
          <a:p>
            <a:endParaRPr lang="de-DE" dirty="0">
              <a:solidFill>
                <a:srgbClr val="002E55"/>
              </a:solidFill>
            </a:endParaRPr>
          </a:p>
          <a:p>
            <a:endParaRPr lang="de-DE" dirty="0">
              <a:solidFill>
                <a:srgbClr val="002E55"/>
              </a:solidFill>
            </a:endParaRPr>
          </a:p>
          <a:p>
            <a:endParaRPr lang="de-DE" dirty="0">
              <a:solidFill>
                <a:srgbClr val="002E55"/>
              </a:solidFill>
            </a:endParaRPr>
          </a:p>
          <a:p>
            <a:pPr marL="0" indent="0">
              <a:buNone/>
            </a:pPr>
            <a:endParaRPr lang="de-DE" dirty="0">
              <a:solidFill>
                <a:srgbClr val="002E55"/>
              </a:solidFill>
            </a:endParaRPr>
          </a:p>
        </p:txBody>
      </p:sp>
      <p:sp>
        <p:nvSpPr>
          <p:cNvPr id="12" name="Rechteck 7">
            <a:extLst>
              <a:ext uri="{FF2B5EF4-FFF2-40B4-BE49-F238E27FC236}">
                <a16:creationId xmlns:a16="http://schemas.microsoft.com/office/drawing/2014/main" id="{61E88688-D633-4F74-4A08-169FDCCE2AC4}"/>
              </a:ext>
            </a:extLst>
          </p:cNvPr>
          <p:cNvSpPr/>
          <p:nvPr/>
        </p:nvSpPr>
        <p:spPr>
          <a:xfrm>
            <a:off x="0" y="6356350"/>
            <a:ext cx="12220281" cy="526833"/>
          </a:xfrm>
          <a:custGeom>
            <a:avLst/>
            <a:gdLst>
              <a:gd name="connsiteX0" fmla="*/ 0 w 12192001"/>
              <a:gd name="connsiteY0" fmla="*/ 0 h 325971"/>
              <a:gd name="connsiteX1" fmla="*/ 12192001 w 12192001"/>
              <a:gd name="connsiteY1" fmla="*/ 0 h 325971"/>
              <a:gd name="connsiteX2" fmla="*/ 12192001 w 12192001"/>
              <a:gd name="connsiteY2" fmla="*/ 325971 h 325971"/>
              <a:gd name="connsiteX3" fmla="*/ 0 w 12192001"/>
              <a:gd name="connsiteY3" fmla="*/ 325971 h 325971"/>
              <a:gd name="connsiteX4" fmla="*/ 0 w 12192001"/>
              <a:gd name="connsiteY4" fmla="*/ 0 h 325971"/>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220281"/>
              <a:gd name="connsiteY0" fmla="*/ 51695 h 519068"/>
              <a:gd name="connsiteX1" fmla="*/ 12220281 w 12220281"/>
              <a:gd name="connsiteY1" fmla="*/ 4561 h 519068"/>
              <a:gd name="connsiteX2" fmla="*/ 12192001 w 12220281"/>
              <a:gd name="connsiteY2" fmla="*/ 519068 h 519068"/>
              <a:gd name="connsiteX3" fmla="*/ 0 w 12220281"/>
              <a:gd name="connsiteY3" fmla="*/ 519068 h 519068"/>
              <a:gd name="connsiteX4" fmla="*/ 0 w 12220281"/>
              <a:gd name="connsiteY4" fmla="*/ 51695 h 519068"/>
              <a:gd name="connsiteX0" fmla="*/ 0 w 12220281"/>
              <a:gd name="connsiteY0" fmla="*/ 59460 h 526833"/>
              <a:gd name="connsiteX1" fmla="*/ 8144760 w 12220281"/>
              <a:gd name="connsiteY1" fmla="*/ 295876 h 526833"/>
              <a:gd name="connsiteX2" fmla="*/ 12220281 w 12220281"/>
              <a:gd name="connsiteY2" fmla="*/ 12326 h 526833"/>
              <a:gd name="connsiteX3" fmla="*/ 12192001 w 12220281"/>
              <a:gd name="connsiteY3" fmla="*/ 526833 h 526833"/>
              <a:gd name="connsiteX4" fmla="*/ 0 w 12220281"/>
              <a:gd name="connsiteY4" fmla="*/ 526833 h 526833"/>
              <a:gd name="connsiteX5" fmla="*/ 0 w 12220281"/>
              <a:gd name="connsiteY5" fmla="*/ 59460 h 52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20281" h="526833">
                <a:moveTo>
                  <a:pt x="0" y="59460"/>
                </a:moveTo>
                <a:cubicBezTo>
                  <a:pt x="1357460" y="-23025"/>
                  <a:pt x="6108047" y="303732"/>
                  <a:pt x="8144760" y="295876"/>
                </a:cubicBezTo>
                <a:cubicBezTo>
                  <a:pt x="10181473" y="288020"/>
                  <a:pt x="11545741" y="-70158"/>
                  <a:pt x="12220281" y="12326"/>
                </a:cubicBezTo>
                <a:lnTo>
                  <a:pt x="12192001" y="526833"/>
                </a:lnTo>
                <a:lnTo>
                  <a:pt x="0" y="526833"/>
                </a:lnTo>
                <a:lnTo>
                  <a:pt x="0" y="59460"/>
                </a:lnTo>
                <a:close/>
              </a:path>
            </a:pathLst>
          </a:custGeom>
          <a:solidFill>
            <a:srgbClr val="10B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liennummernplatzhalter 3">
            <a:extLst>
              <a:ext uri="{FF2B5EF4-FFF2-40B4-BE49-F238E27FC236}">
                <a16:creationId xmlns:a16="http://schemas.microsoft.com/office/drawing/2014/main" id="{5E11651D-5DF1-7E8D-8FB0-C7A8E37FFE35}"/>
              </a:ext>
            </a:extLst>
          </p:cNvPr>
          <p:cNvSpPr>
            <a:spLocks noGrp="1"/>
          </p:cNvSpPr>
          <p:nvPr>
            <p:ph type="sldNum" sz="quarter" idx="12"/>
          </p:nvPr>
        </p:nvSpPr>
        <p:spPr>
          <a:xfrm>
            <a:off x="11231249" y="6384631"/>
            <a:ext cx="542826" cy="365125"/>
          </a:xfrm>
        </p:spPr>
        <p:txBody>
          <a:bodyPr/>
          <a:lstStyle/>
          <a:p>
            <a:fld id="{C2405744-A29E-4934-8C45-CBA599106AB2}" type="slidenum">
              <a:rPr lang="de-DE" smtClean="0">
                <a:solidFill>
                  <a:schemeClr val="bg1"/>
                </a:solidFill>
              </a:rPr>
              <a:t>36</a:t>
            </a:fld>
            <a:endParaRPr lang="de-DE">
              <a:solidFill>
                <a:schemeClr val="bg1"/>
              </a:solidFill>
            </a:endParaRPr>
          </a:p>
        </p:txBody>
      </p:sp>
      <p:sp>
        <p:nvSpPr>
          <p:cNvPr id="6" name="Sehne 5">
            <a:extLst>
              <a:ext uri="{FF2B5EF4-FFF2-40B4-BE49-F238E27FC236}">
                <a16:creationId xmlns:a16="http://schemas.microsoft.com/office/drawing/2014/main" id="{92AC079B-0B1A-229D-3F82-1ED3220EAB75}"/>
              </a:ext>
            </a:extLst>
          </p:cNvPr>
          <p:cNvSpPr/>
          <p:nvPr/>
        </p:nvSpPr>
        <p:spPr>
          <a:xfrm rot="6586289">
            <a:off x="50912" y="6476590"/>
            <a:ext cx="416069" cy="619734"/>
          </a:xfrm>
          <a:prstGeom prst="chord">
            <a:avLst/>
          </a:prstGeom>
          <a:solidFill>
            <a:srgbClr val="85BC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Sehne 4">
            <a:extLst>
              <a:ext uri="{FF2B5EF4-FFF2-40B4-BE49-F238E27FC236}">
                <a16:creationId xmlns:a16="http://schemas.microsoft.com/office/drawing/2014/main" id="{962B2013-8BF4-975E-05D7-D0F44318A5A2}"/>
              </a:ext>
            </a:extLst>
          </p:cNvPr>
          <p:cNvSpPr/>
          <p:nvPr/>
        </p:nvSpPr>
        <p:spPr>
          <a:xfrm rot="13630274">
            <a:off x="-182014" y="6179041"/>
            <a:ext cx="345172" cy="919158"/>
          </a:xfrm>
          <a:prstGeom prst="chord">
            <a:avLst>
              <a:gd name="adj1" fmla="val 2700000"/>
              <a:gd name="adj2" fmla="val 13550198"/>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8" name="Tabelle 7">
            <a:extLst>
              <a:ext uri="{FF2B5EF4-FFF2-40B4-BE49-F238E27FC236}">
                <a16:creationId xmlns:a16="http://schemas.microsoft.com/office/drawing/2014/main" id="{9C8CC01B-F373-4783-A9A6-DE17ADD54C64}"/>
              </a:ext>
            </a:extLst>
          </p:cNvPr>
          <p:cNvGraphicFramePr>
            <a:graphicFrameLocks noGrp="1"/>
          </p:cNvGraphicFramePr>
          <p:nvPr>
            <p:extLst>
              <p:ext uri="{D42A27DB-BD31-4B8C-83A1-F6EECF244321}">
                <p14:modId xmlns:p14="http://schemas.microsoft.com/office/powerpoint/2010/main" val="244044716"/>
              </p:ext>
            </p:extLst>
          </p:nvPr>
        </p:nvGraphicFramePr>
        <p:xfrm>
          <a:off x="507218" y="804231"/>
          <a:ext cx="11094855" cy="5925199"/>
        </p:xfrm>
        <a:graphic>
          <a:graphicData uri="http://schemas.openxmlformats.org/drawingml/2006/table">
            <a:tbl>
              <a:tblPr firstRow="1" firstCol="1" bandRow="1">
                <a:tableStyleId>{5940675A-B579-460E-94D1-54222C63F5DA}</a:tableStyleId>
              </a:tblPr>
              <a:tblGrid>
                <a:gridCol w="2120759">
                  <a:extLst>
                    <a:ext uri="{9D8B030D-6E8A-4147-A177-3AD203B41FA5}">
                      <a16:colId xmlns:a16="http://schemas.microsoft.com/office/drawing/2014/main" val="1475618526"/>
                    </a:ext>
                  </a:extLst>
                </a:gridCol>
                <a:gridCol w="2091132">
                  <a:extLst>
                    <a:ext uri="{9D8B030D-6E8A-4147-A177-3AD203B41FA5}">
                      <a16:colId xmlns:a16="http://schemas.microsoft.com/office/drawing/2014/main" val="3281797467"/>
                    </a:ext>
                  </a:extLst>
                </a:gridCol>
                <a:gridCol w="484662">
                  <a:extLst>
                    <a:ext uri="{9D8B030D-6E8A-4147-A177-3AD203B41FA5}">
                      <a16:colId xmlns:a16="http://schemas.microsoft.com/office/drawing/2014/main" val="653297916"/>
                    </a:ext>
                  </a:extLst>
                </a:gridCol>
                <a:gridCol w="6398302">
                  <a:extLst>
                    <a:ext uri="{9D8B030D-6E8A-4147-A177-3AD203B41FA5}">
                      <a16:colId xmlns:a16="http://schemas.microsoft.com/office/drawing/2014/main" val="3862283372"/>
                    </a:ext>
                  </a:extLst>
                </a:gridCol>
              </a:tblGrid>
              <a:tr h="351908">
                <a:tc>
                  <a:txBody>
                    <a:bodyPr/>
                    <a:lstStyle/>
                    <a:p>
                      <a:pPr algn="ctr">
                        <a:lnSpc>
                          <a:spcPct val="107000"/>
                        </a:lnSpc>
                        <a:spcAft>
                          <a:spcPts val="0"/>
                        </a:spcAft>
                      </a:pPr>
                      <a:r>
                        <a:rPr lang="de-DE" sz="1100" b="1" dirty="0">
                          <a:effectLst/>
                        </a:rPr>
                        <a:t>Thema</a:t>
                      </a:r>
                      <a:endParaRPr lang="de-D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740" marR="4740" marT="4740" marB="4740" anchor="ctr"/>
                </a:tc>
                <a:tc>
                  <a:txBody>
                    <a:bodyPr/>
                    <a:lstStyle/>
                    <a:p>
                      <a:pPr algn="ctr">
                        <a:lnSpc>
                          <a:spcPct val="107000"/>
                        </a:lnSpc>
                        <a:spcAft>
                          <a:spcPts val="0"/>
                        </a:spcAft>
                      </a:pPr>
                      <a:r>
                        <a:rPr lang="de-DE" sz="1100" b="1">
                          <a:effectLst/>
                        </a:rPr>
                        <a:t>Kurzbeschreibung</a:t>
                      </a:r>
                      <a:endParaRPr lang="de-DE" sz="1100" b="1">
                        <a:effectLst/>
                        <a:latin typeface="Calibri" panose="020F0502020204030204" pitchFamily="34" charset="0"/>
                        <a:ea typeface="Calibri" panose="020F0502020204030204" pitchFamily="34" charset="0"/>
                        <a:cs typeface="Times New Roman" panose="02020603050405020304" pitchFamily="18" charset="0"/>
                      </a:endParaRPr>
                    </a:p>
                  </a:txBody>
                  <a:tcPr marL="4740" marR="4740" marT="4740" marB="4740" anchor="ctr"/>
                </a:tc>
                <a:tc>
                  <a:txBody>
                    <a:bodyPr/>
                    <a:lstStyle/>
                    <a:p>
                      <a:pPr algn="ctr">
                        <a:lnSpc>
                          <a:spcPct val="107000"/>
                        </a:lnSpc>
                        <a:spcAft>
                          <a:spcPts val="0"/>
                        </a:spcAft>
                      </a:pPr>
                      <a:r>
                        <a:rPr lang="de-DE" sz="1100" b="1" dirty="0">
                          <a:effectLst/>
                        </a:rPr>
                        <a:t>Anzahl</a:t>
                      </a:r>
                      <a:endParaRPr lang="de-D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740" marR="4740" marT="4740" marB="4740" anchor="ctr"/>
                </a:tc>
                <a:tc>
                  <a:txBody>
                    <a:bodyPr/>
                    <a:lstStyle/>
                    <a:p>
                      <a:pPr algn="ctr">
                        <a:lnSpc>
                          <a:spcPct val="107000"/>
                        </a:lnSpc>
                        <a:spcAft>
                          <a:spcPts val="0"/>
                        </a:spcAft>
                      </a:pPr>
                      <a:r>
                        <a:rPr lang="de-DE" sz="1100" b="1" dirty="0">
                          <a:effectLst/>
                        </a:rPr>
                        <a:t>Beispielzitat</a:t>
                      </a:r>
                      <a:endParaRPr lang="de-D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740" marR="4740" marT="4740" marB="4740" anchor="ctr"/>
                </a:tc>
                <a:extLst>
                  <a:ext uri="{0D108BD9-81ED-4DB2-BD59-A6C34878D82A}">
                    <a16:rowId xmlns:a16="http://schemas.microsoft.com/office/drawing/2014/main" val="1891266432"/>
                  </a:ext>
                </a:extLst>
              </a:tr>
              <a:tr h="489529">
                <a:tc>
                  <a:txBody>
                    <a:bodyPr/>
                    <a:lstStyle/>
                    <a:p>
                      <a:pPr>
                        <a:lnSpc>
                          <a:spcPct val="107000"/>
                        </a:lnSpc>
                        <a:spcAft>
                          <a:spcPts val="0"/>
                        </a:spcAft>
                      </a:pPr>
                      <a:r>
                        <a:rPr lang="de-DE" sz="1100" b="0" dirty="0">
                          <a:effectLst/>
                        </a:rPr>
                        <a:t>Umsetzung statt Planung</a:t>
                      </a:r>
                      <a:endParaRPr lang="de-DE"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4740" marR="4740" marT="4740" marB="4740" anchor="ctr"/>
                </a:tc>
                <a:tc>
                  <a:txBody>
                    <a:bodyPr/>
                    <a:lstStyle/>
                    <a:p>
                      <a:pPr>
                        <a:lnSpc>
                          <a:spcPct val="107000"/>
                        </a:lnSpc>
                        <a:spcAft>
                          <a:spcPts val="0"/>
                        </a:spcAft>
                      </a:pPr>
                      <a:r>
                        <a:rPr lang="de-DE" sz="1100" dirty="0">
                          <a:effectLst/>
                        </a:rPr>
                        <a:t>Wunsch nach schneller Umsetzung statt endloser Konzepte</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40" marR="4740" marT="4740" marB="4740" anchor="ctr"/>
                </a:tc>
                <a:tc>
                  <a:txBody>
                    <a:bodyPr/>
                    <a:lstStyle/>
                    <a:p>
                      <a:pPr>
                        <a:lnSpc>
                          <a:spcPct val="107000"/>
                        </a:lnSpc>
                        <a:spcAft>
                          <a:spcPts val="0"/>
                        </a:spcAft>
                      </a:pPr>
                      <a:r>
                        <a:rPr lang="de-DE" sz="1100">
                          <a:effectLst/>
                        </a:rPr>
                        <a:t>20+</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4740" marR="4740" marT="4740" marB="4740" anchor="ctr"/>
                </a:tc>
                <a:tc>
                  <a:txBody>
                    <a:bodyPr/>
                    <a:lstStyle/>
                    <a:p>
                      <a:pPr>
                        <a:lnSpc>
                          <a:spcPct val="107000"/>
                        </a:lnSpc>
                        <a:spcAft>
                          <a:spcPts val="0"/>
                        </a:spcAft>
                      </a:pPr>
                      <a:r>
                        <a:rPr lang="de-DE" sz="1100" i="1" dirty="0">
                          <a:effectLst/>
                        </a:rPr>
                        <a:t>„Wir müssen viel schneller in die Umsetzung von Umweltschutz werden. Es gibt genug Konzepte jetzt Maßnahmen umsetzen!“</a:t>
                      </a:r>
                      <a:endParaRPr lang="de-DE"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4740" marR="4740" marT="4740" marB="4740" anchor="ctr"/>
                </a:tc>
                <a:extLst>
                  <a:ext uri="{0D108BD9-81ED-4DB2-BD59-A6C34878D82A}">
                    <a16:rowId xmlns:a16="http://schemas.microsoft.com/office/drawing/2014/main" val="2548045066"/>
                  </a:ext>
                </a:extLst>
              </a:tr>
              <a:tr h="489529">
                <a:tc>
                  <a:txBody>
                    <a:bodyPr/>
                    <a:lstStyle/>
                    <a:p>
                      <a:pPr>
                        <a:lnSpc>
                          <a:spcPct val="107000"/>
                        </a:lnSpc>
                        <a:spcAft>
                          <a:spcPts val="0"/>
                        </a:spcAft>
                      </a:pPr>
                      <a:r>
                        <a:rPr lang="de-DE" sz="1100" b="0" dirty="0">
                          <a:effectLst/>
                        </a:rPr>
                        <a:t>Flächenverbrauch/Zersiedelung</a:t>
                      </a:r>
                      <a:endParaRPr lang="de-DE"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4740" marR="4740" marT="4740" marB="4740" anchor="ctr"/>
                </a:tc>
                <a:tc>
                  <a:txBody>
                    <a:bodyPr/>
                    <a:lstStyle/>
                    <a:p>
                      <a:pPr>
                        <a:lnSpc>
                          <a:spcPct val="107000"/>
                        </a:lnSpc>
                        <a:spcAft>
                          <a:spcPts val="0"/>
                        </a:spcAft>
                      </a:pPr>
                      <a:r>
                        <a:rPr lang="de-DE" sz="1100" dirty="0">
                          <a:effectLst/>
                        </a:rPr>
                        <a:t>Kritik an Neubaugebieten, Versiegelung, </a:t>
                      </a:r>
                      <a:r>
                        <a:rPr lang="de-DE" sz="1100" dirty="0" err="1">
                          <a:effectLst/>
                        </a:rPr>
                        <a:t>Landfraß</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40" marR="4740" marT="4740" marB="4740" anchor="ctr"/>
                </a:tc>
                <a:tc>
                  <a:txBody>
                    <a:bodyPr/>
                    <a:lstStyle/>
                    <a:p>
                      <a:pPr>
                        <a:lnSpc>
                          <a:spcPct val="107000"/>
                        </a:lnSpc>
                        <a:spcAft>
                          <a:spcPts val="0"/>
                        </a:spcAft>
                      </a:pPr>
                      <a:r>
                        <a:rPr lang="de-DE" sz="1100">
                          <a:effectLst/>
                        </a:rPr>
                        <a:t>15+</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4740" marR="4740" marT="4740" marB="4740" anchor="ctr"/>
                </a:tc>
                <a:tc>
                  <a:txBody>
                    <a:bodyPr/>
                    <a:lstStyle/>
                    <a:p>
                      <a:pPr>
                        <a:lnSpc>
                          <a:spcPct val="107000"/>
                        </a:lnSpc>
                        <a:spcAft>
                          <a:spcPts val="0"/>
                        </a:spcAft>
                      </a:pPr>
                      <a:r>
                        <a:rPr lang="de-DE" sz="1100" i="1">
                          <a:effectLst/>
                        </a:rPr>
                        <a:t>„Wenn jede Gemeinde meint, durch das Ausweisen neuer Baugebiete […] werden der Landfraß und damit auch das Ausmaß an versiegelten Flächen erhöht.“</a:t>
                      </a:r>
                      <a:endParaRPr lang="de-DE" sz="1100" i="1">
                        <a:effectLst/>
                        <a:latin typeface="Calibri" panose="020F0502020204030204" pitchFamily="34" charset="0"/>
                        <a:ea typeface="Calibri" panose="020F0502020204030204" pitchFamily="34" charset="0"/>
                        <a:cs typeface="Times New Roman" panose="02020603050405020304" pitchFamily="18" charset="0"/>
                      </a:endParaRPr>
                    </a:p>
                  </a:txBody>
                  <a:tcPr marL="4740" marR="4740" marT="4740" marB="4740" anchor="ctr"/>
                </a:tc>
                <a:extLst>
                  <a:ext uri="{0D108BD9-81ED-4DB2-BD59-A6C34878D82A}">
                    <a16:rowId xmlns:a16="http://schemas.microsoft.com/office/drawing/2014/main" val="742823742"/>
                  </a:ext>
                </a:extLst>
              </a:tr>
              <a:tr h="560094">
                <a:tc>
                  <a:txBody>
                    <a:bodyPr/>
                    <a:lstStyle/>
                    <a:p>
                      <a:pPr>
                        <a:lnSpc>
                          <a:spcPct val="107000"/>
                        </a:lnSpc>
                        <a:spcAft>
                          <a:spcPts val="0"/>
                        </a:spcAft>
                      </a:pPr>
                      <a:r>
                        <a:rPr lang="de-DE" sz="1100" b="0" dirty="0">
                          <a:effectLst/>
                        </a:rPr>
                        <a:t>Klimaanpassung im Alltag</a:t>
                      </a:r>
                      <a:endParaRPr lang="de-DE"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4740" marR="4740" marT="4740" marB="4740" anchor="ctr"/>
                </a:tc>
                <a:tc>
                  <a:txBody>
                    <a:bodyPr/>
                    <a:lstStyle/>
                    <a:p>
                      <a:pPr>
                        <a:lnSpc>
                          <a:spcPct val="107000"/>
                        </a:lnSpc>
                        <a:spcAft>
                          <a:spcPts val="0"/>
                        </a:spcAft>
                      </a:pPr>
                      <a:r>
                        <a:rPr lang="de-DE" sz="1100" dirty="0">
                          <a:effectLst/>
                        </a:rPr>
                        <a:t>Praktische Vorschläge für Maßnahmen (z.B. Trinkbrunnen, Schatten, Förderungen)</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40" marR="4740" marT="4740" marB="4740" anchor="ctr"/>
                </a:tc>
                <a:tc>
                  <a:txBody>
                    <a:bodyPr/>
                    <a:lstStyle/>
                    <a:p>
                      <a:pPr>
                        <a:lnSpc>
                          <a:spcPct val="107000"/>
                        </a:lnSpc>
                        <a:spcAft>
                          <a:spcPts val="0"/>
                        </a:spcAft>
                      </a:pPr>
                      <a:r>
                        <a:rPr lang="de-DE" sz="1100">
                          <a:effectLst/>
                        </a:rPr>
                        <a:t>15+</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4740" marR="4740" marT="4740" marB="4740" anchor="ctr"/>
                </a:tc>
                <a:tc>
                  <a:txBody>
                    <a:bodyPr/>
                    <a:lstStyle/>
                    <a:p>
                      <a:pPr>
                        <a:lnSpc>
                          <a:spcPct val="107000"/>
                        </a:lnSpc>
                        <a:spcAft>
                          <a:spcPts val="0"/>
                        </a:spcAft>
                      </a:pPr>
                      <a:r>
                        <a:rPr lang="de-DE" sz="1100" i="1" dirty="0">
                          <a:effectLst/>
                        </a:rPr>
                        <a:t>„Mehr Schattenplätze und Trinkgelegenheiten, gerade für ältere Menschen.“</a:t>
                      </a:r>
                      <a:endParaRPr lang="de-DE"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4740" marR="4740" marT="4740" marB="4740" anchor="ctr"/>
                </a:tc>
                <a:extLst>
                  <a:ext uri="{0D108BD9-81ED-4DB2-BD59-A6C34878D82A}">
                    <a16:rowId xmlns:a16="http://schemas.microsoft.com/office/drawing/2014/main" val="2626834459"/>
                  </a:ext>
                </a:extLst>
              </a:tr>
              <a:tr h="373930">
                <a:tc>
                  <a:txBody>
                    <a:bodyPr/>
                    <a:lstStyle/>
                    <a:p>
                      <a:pPr>
                        <a:lnSpc>
                          <a:spcPct val="107000"/>
                        </a:lnSpc>
                        <a:spcAft>
                          <a:spcPts val="0"/>
                        </a:spcAft>
                      </a:pPr>
                      <a:r>
                        <a:rPr lang="de-DE" sz="1100" b="0" dirty="0">
                          <a:effectLst/>
                          <a:highlight>
                            <a:srgbClr val="00FFFF"/>
                          </a:highlight>
                        </a:rPr>
                        <a:t>Verkehr und Infrastruktur</a:t>
                      </a:r>
                      <a:endParaRPr lang="de-DE" sz="1100" b="0"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endParaRPr>
                    </a:p>
                  </a:txBody>
                  <a:tcPr marL="4740" marR="4740" marT="4740" marB="4740" anchor="ctr"/>
                </a:tc>
                <a:tc>
                  <a:txBody>
                    <a:bodyPr/>
                    <a:lstStyle/>
                    <a:p>
                      <a:pPr>
                        <a:lnSpc>
                          <a:spcPct val="107000"/>
                        </a:lnSpc>
                        <a:spcAft>
                          <a:spcPts val="0"/>
                        </a:spcAft>
                      </a:pPr>
                      <a:r>
                        <a:rPr lang="de-DE" sz="1100" dirty="0">
                          <a:effectLst/>
                          <a:highlight>
                            <a:srgbClr val="00FFFF"/>
                          </a:highlight>
                        </a:rPr>
                        <a:t>Forderung nach besseren ÖPNV, Radwegen, weniger Autoverkehr</a:t>
                      </a:r>
                      <a:endParaRPr lang="de-DE" sz="1100"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endParaRPr>
                    </a:p>
                  </a:txBody>
                  <a:tcPr marL="4740" marR="4740" marT="4740" marB="4740" anchor="ctr"/>
                </a:tc>
                <a:tc>
                  <a:txBody>
                    <a:bodyPr/>
                    <a:lstStyle/>
                    <a:p>
                      <a:pPr>
                        <a:lnSpc>
                          <a:spcPct val="107000"/>
                        </a:lnSpc>
                        <a:spcAft>
                          <a:spcPts val="0"/>
                        </a:spcAft>
                      </a:pPr>
                      <a:r>
                        <a:rPr lang="de-DE" sz="1100" dirty="0">
                          <a:effectLst/>
                          <a:highlight>
                            <a:srgbClr val="00FFFF"/>
                          </a:highlight>
                        </a:rPr>
                        <a:t>10+</a:t>
                      </a:r>
                      <a:endParaRPr lang="de-DE" sz="1100"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endParaRPr>
                    </a:p>
                  </a:txBody>
                  <a:tcPr marL="4740" marR="4740" marT="4740" marB="4740" anchor="ctr"/>
                </a:tc>
                <a:tc>
                  <a:txBody>
                    <a:bodyPr/>
                    <a:lstStyle/>
                    <a:p>
                      <a:pPr>
                        <a:lnSpc>
                          <a:spcPct val="107000"/>
                        </a:lnSpc>
                        <a:spcAft>
                          <a:spcPts val="0"/>
                        </a:spcAft>
                      </a:pPr>
                      <a:r>
                        <a:rPr lang="de-DE" sz="1100" i="1" dirty="0">
                          <a:effectLst/>
                          <a:highlight>
                            <a:srgbClr val="00FFFF"/>
                          </a:highlight>
                        </a:rPr>
                        <a:t>„Ich vermisse noch eine klimafreundliche ÖPNV-Planung, z.B. kleinere Busse, eventuell E-Fahrzeuge.“</a:t>
                      </a:r>
                      <a:endParaRPr lang="de-DE" sz="1100" i="1"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endParaRPr>
                    </a:p>
                  </a:txBody>
                  <a:tcPr marL="4740" marR="4740" marT="4740" marB="4740" anchor="ctr"/>
                </a:tc>
                <a:extLst>
                  <a:ext uri="{0D108BD9-81ED-4DB2-BD59-A6C34878D82A}">
                    <a16:rowId xmlns:a16="http://schemas.microsoft.com/office/drawing/2014/main" val="2024750927"/>
                  </a:ext>
                </a:extLst>
              </a:tr>
              <a:tr h="489529">
                <a:tc>
                  <a:txBody>
                    <a:bodyPr/>
                    <a:lstStyle/>
                    <a:p>
                      <a:pPr>
                        <a:lnSpc>
                          <a:spcPct val="107000"/>
                        </a:lnSpc>
                        <a:spcAft>
                          <a:spcPts val="0"/>
                        </a:spcAft>
                      </a:pPr>
                      <a:r>
                        <a:rPr lang="de-DE" sz="1100" b="0" dirty="0">
                          <a:effectLst/>
                        </a:rPr>
                        <a:t>Natur- und Baumschutz</a:t>
                      </a:r>
                      <a:endParaRPr lang="de-DE"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4740" marR="4740" marT="4740" marB="4740" anchor="ctr"/>
                </a:tc>
                <a:tc>
                  <a:txBody>
                    <a:bodyPr/>
                    <a:lstStyle/>
                    <a:p>
                      <a:pPr>
                        <a:lnSpc>
                          <a:spcPct val="107000"/>
                        </a:lnSpc>
                        <a:spcAft>
                          <a:spcPts val="0"/>
                        </a:spcAft>
                      </a:pPr>
                      <a:r>
                        <a:rPr lang="de-DE" sz="1100" dirty="0">
                          <a:effectLst/>
                        </a:rPr>
                        <a:t>Kritik am Fällen von Bäumen, Wunsch nach mehr Grünflächen</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40" marR="4740" marT="4740" marB="4740" anchor="ctr"/>
                </a:tc>
                <a:tc>
                  <a:txBody>
                    <a:bodyPr/>
                    <a:lstStyle/>
                    <a:p>
                      <a:pPr>
                        <a:lnSpc>
                          <a:spcPct val="107000"/>
                        </a:lnSpc>
                        <a:spcAft>
                          <a:spcPts val="0"/>
                        </a:spcAft>
                      </a:pPr>
                      <a:r>
                        <a:rPr lang="de-DE" sz="1100">
                          <a:effectLst/>
                        </a:rPr>
                        <a:t>10+</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4740" marR="4740" marT="4740" marB="4740" anchor="ctr"/>
                </a:tc>
                <a:tc>
                  <a:txBody>
                    <a:bodyPr/>
                    <a:lstStyle/>
                    <a:p>
                      <a:pPr>
                        <a:lnSpc>
                          <a:spcPct val="107000"/>
                        </a:lnSpc>
                        <a:spcAft>
                          <a:spcPts val="0"/>
                        </a:spcAft>
                      </a:pPr>
                      <a:r>
                        <a:rPr lang="de-DE" sz="1100" i="1" dirty="0">
                          <a:effectLst/>
                        </a:rPr>
                        <a:t>„Ich hab mich schon über die Stadtbäume ausgelassen. Hier sehe ich dringend ein großen Nachholbedarf in jeder Gemeinde.“</a:t>
                      </a:r>
                      <a:endParaRPr lang="de-DE"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4740" marR="4740" marT="4740" marB="4740" anchor="ctr"/>
                </a:tc>
                <a:extLst>
                  <a:ext uri="{0D108BD9-81ED-4DB2-BD59-A6C34878D82A}">
                    <a16:rowId xmlns:a16="http://schemas.microsoft.com/office/drawing/2014/main" val="262085831"/>
                  </a:ext>
                </a:extLst>
              </a:tr>
              <a:tr h="373930">
                <a:tc>
                  <a:txBody>
                    <a:bodyPr/>
                    <a:lstStyle/>
                    <a:p>
                      <a:pPr>
                        <a:lnSpc>
                          <a:spcPct val="107000"/>
                        </a:lnSpc>
                        <a:spcAft>
                          <a:spcPts val="0"/>
                        </a:spcAft>
                      </a:pPr>
                      <a:r>
                        <a:rPr lang="de-DE" sz="1100" b="0" dirty="0">
                          <a:effectLst/>
                        </a:rPr>
                        <a:t>Beteiligung und Information</a:t>
                      </a:r>
                      <a:endParaRPr lang="de-DE"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4740" marR="4740" marT="4740" marB="4740" anchor="ctr"/>
                </a:tc>
                <a:tc>
                  <a:txBody>
                    <a:bodyPr/>
                    <a:lstStyle/>
                    <a:p>
                      <a:pPr>
                        <a:lnSpc>
                          <a:spcPct val="107000"/>
                        </a:lnSpc>
                        <a:spcAft>
                          <a:spcPts val="0"/>
                        </a:spcAft>
                      </a:pPr>
                      <a:r>
                        <a:rPr lang="de-DE" sz="1100">
                          <a:effectLst/>
                        </a:rPr>
                        <a:t>Wunsch nach gezielter Beteiligung, niedrigschwelliger Information</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4740" marR="4740" marT="4740" marB="4740" anchor="ctr"/>
                </a:tc>
                <a:tc>
                  <a:txBody>
                    <a:bodyPr/>
                    <a:lstStyle/>
                    <a:p>
                      <a:pPr>
                        <a:lnSpc>
                          <a:spcPct val="107000"/>
                        </a:lnSpc>
                        <a:spcAft>
                          <a:spcPts val="0"/>
                        </a:spcAft>
                      </a:pPr>
                      <a:r>
                        <a:rPr lang="de-DE" sz="1100">
                          <a:effectLst/>
                        </a:rPr>
                        <a:t>10+</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4740" marR="4740" marT="4740" marB="4740" anchor="ctr"/>
                </a:tc>
                <a:tc>
                  <a:txBody>
                    <a:bodyPr/>
                    <a:lstStyle/>
                    <a:p>
                      <a:pPr>
                        <a:lnSpc>
                          <a:spcPct val="107000"/>
                        </a:lnSpc>
                        <a:spcAft>
                          <a:spcPts val="0"/>
                        </a:spcAft>
                      </a:pPr>
                      <a:r>
                        <a:rPr lang="de-DE" sz="1100" i="1" dirty="0">
                          <a:effectLst/>
                        </a:rPr>
                        <a:t>„Die Bürger müssen niederschwellig informiert werden um sie so zum Handeln zu motivieren.“</a:t>
                      </a:r>
                      <a:endParaRPr lang="de-DE"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4740" marR="4740" marT="4740" marB="4740" anchor="ctr"/>
                </a:tc>
                <a:extLst>
                  <a:ext uri="{0D108BD9-81ED-4DB2-BD59-A6C34878D82A}">
                    <a16:rowId xmlns:a16="http://schemas.microsoft.com/office/drawing/2014/main" val="109887792"/>
                  </a:ext>
                </a:extLst>
              </a:tr>
              <a:tr h="560094">
                <a:tc>
                  <a:txBody>
                    <a:bodyPr/>
                    <a:lstStyle/>
                    <a:p>
                      <a:pPr>
                        <a:lnSpc>
                          <a:spcPct val="107000"/>
                        </a:lnSpc>
                        <a:spcAft>
                          <a:spcPts val="0"/>
                        </a:spcAft>
                      </a:pPr>
                      <a:r>
                        <a:rPr lang="de-DE" sz="1100" b="0" dirty="0">
                          <a:effectLst/>
                        </a:rPr>
                        <a:t>Bildungsarbeit und Aufklärung</a:t>
                      </a:r>
                      <a:endParaRPr lang="de-DE"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4740" marR="4740" marT="4740" marB="4740" anchor="ctr"/>
                </a:tc>
                <a:tc>
                  <a:txBody>
                    <a:bodyPr/>
                    <a:lstStyle/>
                    <a:p>
                      <a:pPr>
                        <a:lnSpc>
                          <a:spcPct val="107000"/>
                        </a:lnSpc>
                        <a:spcAft>
                          <a:spcPts val="0"/>
                        </a:spcAft>
                      </a:pPr>
                      <a:r>
                        <a:rPr lang="de-DE" sz="1100" dirty="0">
                          <a:effectLst/>
                        </a:rPr>
                        <a:t>Wunsch nach mehr Klimabildung, Sensibilisierung, auch gegen Desinformation</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40" marR="4740" marT="4740" marB="4740" anchor="ctr"/>
                </a:tc>
                <a:tc>
                  <a:txBody>
                    <a:bodyPr/>
                    <a:lstStyle/>
                    <a:p>
                      <a:pPr>
                        <a:lnSpc>
                          <a:spcPct val="107000"/>
                        </a:lnSpc>
                        <a:spcAft>
                          <a:spcPts val="0"/>
                        </a:spcAft>
                      </a:pPr>
                      <a:r>
                        <a:rPr lang="de-DE" sz="1100">
                          <a:effectLst/>
                        </a:rPr>
                        <a:t>10+</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4740" marR="4740" marT="4740" marB="4740" anchor="ctr"/>
                </a:tc>
                <a:tc>
                  <a:txBody>
                    <a:bodyPr/>
                    <a:lstStyle/>
                    <a:p>
                      <a:pPr>
                        <a:lnSpc>
                          <a:spcPct val="107000"/>
                        </a:lnSpc>
                        <a:spcAft>
                          <a:spcPts val="0"/>
                        </a:spcAft>
                      </a:pPr>
                      <a:r>
                        <a:rPr lang="de-DE" sz="1100" i="1" dirty="0">
                          <a:effectLst/>
                        </a:rPr>
                        <a:t>„Ich denke aber, dass insgesamt mehr Maßnahmen zur Bildung der Bevölkerung ergriffen werden sollten […]“</a:t>
                      </a:r>
                      <a:endParaRPr lang="de-DE"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4740" marR="4740" marT="4740" marB="4740" anchor="ctr"/>
                </a:tc>
                <a:extLst>
                  <a:ext uri="{0D108BD9-81ED-4DB2-BD59-A6C34878D82A}">
                    <a16:rowId xmlns:a16="http://schemas.microsoft.com/office/drawing/2014/main" val="2280306624"/>
                  </a:ext>
                </a:extLst>
              </a:tr>
              <a:tr h="368608">
                <a:tc>
                  <a:txBody>
                    <a:bodyPr/>
                    <a:lstStyle/>
                    <a:p>
                      <a:pPr>
                        <a:lnSpc>
                          <a:spcPct val="107000"/>
                        </a:lnSpc>
                        <a:spcAft>
                          <a:spcPts val="0"/>
                        </a:spcAft>
                      </a:pPr>
                      <a:r>
                        <a:rPr lang="de-DE" sz="1100" b="0" dirty="0">
                          <a:effectLst/>
                        </a:rPr>
                        <a:t>Lob und Ermutigung</a:t>
                      </a:r>
                      <a:endParaRPr lang="de-DE"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4740" marR="4740" marT="4740" marB="4740" anchor="ctr"/>
                </a:tc>
                <a:tc>
                  <a:txBody>
                    <a:bodyPr/>
                    <a:lstStyle/>
                    <a:p>
                      <a:pPr>
                        <a:lnSpc>
                          <a:spcPct val="107000"/>
                        </a:lnSpc>
                        <a:spcAft>
                          <a:spcPts val="0"/>
                        </a:spcAft>
                      </a:pPr>
                      <a:r>
                        <a:rPr lang="de-DE" sz="1100">
                          <a:effectLst/>
                        </a:rPr>
                        <a:t>Positives Feedback zur Initiative</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4740" marR="4740" marT="4740" marB="4740" anchor="ctr"/>
                </a:tc>
                <a:tc>
                  <a:txBody>
                    <a:bodyPr/>
                    <a:lstStyle/>
                    <a:p>
                      <a:pPr>
                        <a:lnSpc>
                          <a:spcPct val="107000"/>
                        </a:lnSpc>
                        <a:spcAft>
                          <a:spcPts val="0"/>
                        </a:spcAft>
                      </a:pPr>
                      <a:r>
                        <a:rPr lang="de-DE" sz="1100">
                          <a:effectLst/>
                        </a:rPr>
                        <a:t>10+</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4740" marR="4740" marT="4740" marB="4740" anchor="ctr"/>
                </a:tc>
                <a:tc>
                  <a:txBody>
                    <a:bodyPr/>
                    <a:lstStyle/>
                    <a:p>
                      <a:pPr>
                        <a:lnSpc>
                          <a:spcPct val="107000"/>
                        </a:lnSpc>
                        <a:spcAft>
                          <a:spcPts val="0"/>
                        </a:spcAft>
                      </a:pPr>
                      <a:r>
                        <a:rPr lang="de-DE" sz="1100" i="1" dirty="0">
                          <a:effectLst/>
                        </a:rPr>
                        <a:t>„Begrüße ausdrücklich die Einrichtung des Klimaanpassungsmanagements! Vielen Dank für eure Arbeit.“</a:t>
                      </a:r>
                      <a:endParaRPr lang="de-DE"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4740" marR="4740" marT="4740" marB="4740" anchor="ctr"/>
                </a:tc>
                <a:extLst>
                  <a:ext uri="{0D108BD9-81ED-4DB2-BD59-A6C34878D82A}">
                    <a16:rowId xmlns:a16="http://schemas.microsoft.com/office/drawing/2014/main" val="1389812718"/>
                  </a:ext>
                </a:extLst>
              </a:tr>
              <a:tr h="373930">
                <a:tc>
                  <a:txBody>
                    <a:bodyPr/>
                    <a:lstStyle/>
                    <a:p>
                      <a:pPr>
                        <a:lnSpc>
                          <a:spcPct val="107000"/>
                        </a:lnSpc>
                        <a:spcAft>
                          <a:spcPts val="0"/>
                        </a:spcAft>
                      </a:pPr>
                      <a:r>
                        <a:rPr lang="de-DE" sz="1100" b="0" dirty="0">
                          <a:effectLst/>
                        </a:rPr>
                        <a:t>Kritik an Bürokratie/Verwaltung</a:t>
                      </a:r>
                      <a:endParaRPr lang="de-DE"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4740" marR="4740" marT="4740" marB="4740" anchor="ctr"/>
                </a:tc>
                <a:tc>
                  <a:txBody>
                    <a:bodyPr/>
                    <a:lstStyle/>
                    <a:p>
                      <a:pPr>
                        <a:lnSpc>
                          <a:spcPct val="107000"/>
                        </a:lnSpc>
                        <a:spcAft>
                          <a:spcPts val="0"/>
                        </a:spcAft>
                      </a:pPr>
                      <a:r>
                        <a:rPr lang="de-DE" sz="1100" dirty="0">
                          <a:effectLst/>
                        </a:rPr>
                        <a:t>Bürokratiehemmnisse, schlechte Wartung öffentlicher Einrichtungen</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40" marR="4740" marT="4740" marB="4740" anchor="ctr"/>
                </a:tc>
                <a:tc>
                  <a:txBody>
                    <a:bodyPr/>
                    <a:lstStyle/>
                    <a:p>
                      <a:pPr>
                        <a:lnSpc>
                          <a:spcPct val="107000"/>
                        </a:lnSpc>
                        <a:spcAft>
                          <a:spcPts val="0"/>
                        </a:spcAft>
                      </a:pPr>
                      <a:r>
                        <a:rPr lang="de-DE" sz="1100">
                          <a:effectLst/>
                        </a:rPr>
                        <a:t>8+</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4740" marR="4740" marT="4740" marB="4740" anchor="ctr"/>
                </a:tc>
                <a:tc>
                  <a:txBody>
                    <a:bodyPr/>
                    <a:lstStyle/>
                    <a:p>
                      <a:pPr>
                        <a:lnSpc>
                          <a:spcPct val="107000"/>
                        </a:lnSpc>
                        <a:spcAft>
                          <a:spcPts val="0"/>
                        </a:spcAft>
                      </a:pPr>
                      <a:r>
                        <a:rPr lang="de-DE" sz="1100" i="1" dirty="0">
                          <a:effectLst/>
                        </a:rPr>
                        <a:t>„Vorhandene Ressourcen müssen besser gewartet, gepflegt und kontrolliert werden (z.B. Induktionsschleifen an Ampeln…).“</a:t>
                      </a:r>
                      <a:endParaRPr lang="de-DE"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4740" marR="4740" marT="4740" marB="4740" anchor="ctr"/>
                </a:tc>
                <a:extLst>
                  <a:ext uri="{0D108BD9-81ED-4DB2-BD59-A6C34878D82A}">
                    <a16:rowId xmlns:a16="http://schemas.microsoft.com/office/drawing/2014/main" val="321911490"/>
                  </a:ext>
                </a:extLst>
              </a:tr>
              <a:tr h="560094">
                <a:tc>
                  <a:txBody>
                    <a:bodyPr/>
                    <a:lstStyle/>
                    <a:p>
                      <a:pPr>
                        <a:lnSpc>
                          <a:spcPct val="107000"/>
                        </a:lnSpc>
                        <a:spcAft>
                          <a:spcPts val="0"/>
                        </a:spcAft>
                      </a:pPr>
                      <a:r>
                        <a:rPr lang="de-DE" sz="1100" b="0" dirty="0">
                          <a:effectLst/>
                        </a:rPr>
                        <a:t>Landwirtschaft und Renaturierung</a:t>
                      </a:r>
                      <a:endParaRPr lang="de-DE"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4740" marR="4740" marT="4740" marB="4740" anchor="ctr"/>
                </a:tc>
                <a:tc>
                  <a:txBody>
                    <a:bodyPr/>
                    <a:lstStyle/>
                    <a:p>
                      <a:pPr>
                        <a:lnSpc>
                          <a:spcPct val="107000"/>
                        </a:lnSpc>
                        <a:spcAft>
                          <a:spcPts val="0"/>
                        </a:spcAft>
                      </a:pPr>
                      <a:r>
                        <a:rPr lang="de-DE" sz="1100">
                          <a:effectLst/>
                        </a:rPr>
                        <a:t>Förderung nachhaltiger Landwirtschaft, Gewässer- und Bodenrenaturierung</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4740" marR="4740" marT="4740" marB="4740" anchor="ctr"/>
                </a:tc>
                <a:tc>
                  <a:txBody>
                    <a:bodyPr/>
                    <a:lstStyle/>
                    <a:p>
                      <a:pPr>
                        <a:lnSpc>
                          <a:spcPct val="107000"/>
                        </a:lnSpc>
                        <a:spcAft>
                          <a:spcPts val="0"/>
                        </a:spcAft>
                      </a:pPr>
                      <a:r>
                        <a:rPr lang="de-DE" sz="1100">
                          <a:effectLst/>
                        </a:rPr>
                        <a:t>5+</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4740" marR="4740" marT="4740" marB="4740" anchor="ctr"/>
                </a:tc>
                <a:tc>
                  <a:txBody>
                    <a:bodyPr/>
                    <a:lstStyle/>
                    <a:p>
                      <a:pPr>
                        <a:lnSpc>
                          <a:spcPct val="107000"/>
                        </a:lnSpc>
                        <a:spcAft>
                          <a:spcPts val="0"/>
                        </a:spcAft>
                      </a:pPr>
                      <a:r>
                        <a:rPr lang="de-DE" sz="1100" i="1" dirty="0">
                          <a:effectLst/>
                        </a:rPr>
                        <a:t>„Die Umstellung auf eine regenerative Landwirtschaft, nicht gegen sondern mit der Landwirtschaft, ist der wesentliche Schlüssel für ein besseres Klima.“</a:t>
                      </a:r>
                      <a:endParaRPr lang="de-DE"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4740" marR="4740" marT="4740" marB="4740" anchor="ctr"/>
                </a:tc>
                <a:extLst>
                  <a:ext uri="{0D108BD9-81ED-4DB2-BD59-A6C34878D82A}">
                    <a16:rowId xmlns:a16="http://schemas.microsoft.com/office/drawing/2014/main" val="3013633106"/>
                  </a:ext>
                </a:extLst>
              </a:tr>
              <a:tr h="560094">
                <a:tc>
                  <a:txBody>
                    <a:bodyPr/>
                    <a:lstStyle/>
                    <a:p>
                      <a:pPr>
                        <a:lnSpc>
                          <a:spcPct val="107000"/>
                        </a:lnSpc>
                        <a:spcAft>
                          <a:spcPts val="0"/>
                        </a:spcAft>
                      </a:pPr>
                      <a:r>
                        <a:rPr lang="de-DE" sz="1100" b="0" dirty="0">
                          <a:effectLst/>
                        </a:rPr>
                        <a:t>Fördermöglichkeiten</a:t>
                      </a:r>
                      <a:endParaRPr lang="de-DE"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4740" marR="4740" marT="4740" marB="4740" anchor="ctr"/>
                </a:tc>
                <a:tc>
                  <a:txBody>
                    <a:bodyPr/>
                    <a:lstStyle/>
                    <a:p>
                      <a:pPr>
                        <a:lnSpc>
                          <a:spcPct val="107000"/>
                        </a:lnSpc>
                        <a:spcAft>
                          <a:spcPts val="0"/>
                        </a:spcAft>
                      </a:pPr>
                      <a:r>
                        <a:rPr lang="de-DE" sz="1100">
                          <a:effectLst/>
                        </a:rPr>
                        <a:t>Kritik an komplizierten Förderanträgen, Wunsch nach niedrigschwelligen Angeboten</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4740" marR="4740" marT="4740" marB="4740" anchor="ctr"/>
                </a:tc>
                <a:tc>
                  <a:txBody>
                    <a:bodyPr/>
                    <a:lstStyle/>
                    <a:p>
                      <a:pPr>
                        <a:lnSpc>
                          <a:spcPct val="107000"/>
                        </a:lnSpc>
                        <a:spcAft>
                          <a:spcPts val="0"/>
                        </a:spcAft>
                      </a:pPr>
                      <a:r>
                        <a:rPr lang="de-DE" sz="1100">
                          <a:effectLst/>
                        </a:rPr>
                        <a:t>5+</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4740" marR="4740" marT="4740" marB="4740" anchor="ctr"/>
                </a:tc>
                <a:tc>
                  <a:txBody>
                    <a:bodyPr/>
                    <a:lstStyle/>
                    <a:p>
                      <a:pPr>
                        <a:lnSpc>
                          <a:spcPct val="107000"/>
                        </a:lnSpc>
                        <a:spcAft>
                          <a:spcPts val="0"/>
                        </a:spcAft>
                      </a:pPr>
                      <a:r>
                        <a:rPr lang="de-DE" sz="1100" i="1" dirty="0">
                          <a:effectLst/>
                        </a:rPr>
                        <a:t>„Mehr unkomplizierte Förderungen die man auch selbst umsetzen kann. Die Förderung für Balkonkraftwerke war ein guter Anfang.“</a:t>
                      </a:r>
                      <a:endParaRPr lang="de-DE"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4740" marR="4740" marT="4740" marB="4740" anchor="ctr"/>
                </a:tc>
                <a:extLst>
                  <a:ext uri="{0D108BD9-81ED-4DB2-BD59-A6C34878D82A}">
                    <a16:rowId xmlns:a16="http://schemas.microsoft.com/office/drawing/2014/main" val="813360445"/>
                  </a:ext>
                </a:extLst>
              </a:tr>
              <a:tr h="373930">
                <a:tc>
                  <a:txBody>
                    <a:bodyPr/>
                    <a:lstStyle/>
                    <a:p>
                      <a:pPr>
                        <a:lnSpc>
                          <a:spcPct val="107000"/>
                        </a:lnSpc>
                        <a:spcAft>
                          <a:spcPts val="0"/>
                        </a:spcAft>
                      </a:pPr>
                      <a:r>
                        <a:rPr lang="de-DE" sz="1100" b="0" dirty="0">
                          <a:effectLst/>
                        </a:rPr>
                        <a:t>Kritik an politischer Haltung</a:t>
                      </a:r>
                      <a:endParaRPr lang="de-DE"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4740" marR="4740" marT="4740" marB="4740" anchor="ctr"/>
                </a:tc>
                <a:tc>
                  <a:txBody>
                    <a:bodyPr/>
                    <a:lstStyle/>
                    <a:p>
                      <a:pPr>
                        <a:lnSpc>
                          <a:spcPct val="107000"/>
                        </a:lnSpc>
                        <a:spcAft>
                          <a:spcPts val="0"/>
                        </a:spcAft>
                      </a:pPr>
                      <a:r>
                        <a:rPr lang="de-DE" sz="1100" dirty="0">
                          <a:effectLst/>
                        </a:rPr>
                        <a:t>Appelle an Politik, auch Kritik an ideologischen Positionen</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40" marR="4740" marT="4740" marB="4740" anchor="ctr"/>
                </a:tc>
                <a:tc>
                  <a:txBody>
                    <a:bodyPr/>
                    <a:lstStyle/>
                    <a:p>
                      <a:pPr>
                        <a:lnSpc>
                          <a:spcPct val="107000"/>
                        </a:lnSpc>
                        <a:spcAft>
                          <a:spcPts val="0"/>
                        </a:spcAft>
                      </a:pPr>
                      <a:r>
                        <a:rPr lang="de-DE" sz="1100" dirty="0">
                          <a:effectLst/>
                        </a:rPr>
                        <a:t>5+</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40" marR="4740" marT="4740" marB="4740" anchor="ctr"/>
                </a:tc>
                <a:tc>
                  <a:txBody>
                    <a:bodyPr/>
                    <a:lstStyle/>
                    <a:p>
                      <a:pPr>
                        <a:lnSpc>
                          <a:spcPct val="107000"/>
                        </a:lnSpc>
                        <a:spcAft>
                          <a:spcPts val="0"/>
                        </a:spcAft>
                      </a:pPr>
                      <a:r>
                        <a:rPr lang="de-DE" sz="1100" i="1" dirty="0">
                          <a:effectLst/>
                        </a:rPr>
                        <a:t>„Sensibilisierung der politisch Verantwortlichen.“</a:t>
                      </a:r>
                      <a:endParaRPr lang="de-DE"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4740" marR="4740" marT="4740" marB="4740" anchor="ctr"/>
                </a:tc>
                <a:extLst>
                  <a:ext uri="{0D108BD9-81ED-4DB2-BD59-A6C34878D82A}">
                    <a16:rowId xmlns:a16="http://schemas.microsoft.com/office/drawing/2014/main" val="333798696"/>
                  </a:ext>
                </a:extLst>
              </a:tr>
            </a:tbl>
          </a:graphicData>
        </a:graphic>
      </p:graphicFrame>
      <p:sp>
        <p:nvSpPr>
          <p:cNvPr id="14" name="Rechteck 13">
            <a:extLst>
              <a:ext uri="{FF2B5EF4-FFF2-40B4-BE49-F238E27FC236}">
                <a16:creationId xmlns:a16="http://schemas.microsoft.com/office/drawing/2014/main" id="{9C0F61B0-76E0-42E4-B8F6-67A58A75E466}"/>
              </a:ext>
            </a:extLst>
          </p:cNvPr>
          <p:cNvSpPr/>
          <p:nvPr/>
        </p:nvSpPr>
        <p:spPr>
          <a:xfrm>
            <a:off x="507216" y="437320"/>
            <a:ext cx="1770036" cy="369332"/>
          </a:xfrm>
          <a:prstGeom prst="rect">
            <a:avLst/>
          </a:prstGeom>
        </p:spPr>
        <p:txBody>
          <a:bodyPr wrap="none">
            <a:spAutoFit/>
          </a:bodyPr>
          <a:lstStyle/>
          <a:p>
            <a:r>
              <a:rPr lang="de-DE" dirty="0">
                <a:solidFill>
                  <a:srgbClr val="66FFFF"/>
                </a:solidFill>
                <a:highlight>
                  <a:srgbClr val="00FFFF"/>
                </a:highlight>
              </a:rPr>
              <a:t>Aa</a:t>
            </a:r>
            <a:r>
              <a:rPr lang="de-DE" dirty="0">
                <a:solidFill>
                  <a:srgbClr val="66FFFF"/>
                </a:solidFill>
              </a:rPr>
              <a:t> </a:t>
            </a:r>
            <a:r>
              <a:rPr lang="de-DE" dirty="0"/>
              <a:t>= Klimaschutz</a:t>
            </a:r>
          </a:p>
        </p:txBody>
      </p:sp>
    </p:spTree>
    <p:extLst>
      <p:ext uri="{BB962C8B-B14F-4D97-AF65-F5344CB8AC3E}">
        <p14:creationId xmlns:p14="http://schemas.microsoft.com/office/powerpoint/2010/main" val="3420553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EA5B01-99C9-CF90-CE80-8A582870867C}"/>
              </a:ext>
            </a:extLst>
          </p:cNvPr>
          <p:cNvSpPr>
            <a:spLocks noGrp="1"/>
          </p:cNvSpPr>
          <p:nvPr>
            <p:ph type="title"/>
          </p:nvPr>
        </p:nvSpPr>
        <p:spPr>
          <a:xfrm>
            <a:off x="169158" y="123418"/>
            <a:ext cx="11184642" cy="1172500"/>
          </a:xfrm>
        </p:spPr>
        <p:txBody>
          <a:bodyPr>
            <a:normAutofit/>
          </a:bodyPr>
          <a:lstStyle/>
          <a:p>
            <a:pPr algn="ctr"/>
            <a:r>
              <a:rPr lang="de-DE" sz="2400" dirty="0">
                <a:solidFill>
                  <a:srgbClr val="0C385D"/>
                </a:solidFill>
              </a:rPr>
              <a:t>Auswertung nach Kommunen: Was möchten Sie uns sonst noch mitteilen?</a:t>
            </a:r>
            <a:br>
              <a:rPr lang="de-DE" dirty="0"/>
            </a:br>
            <a:endParaRPr lang="de-DE" dirty="0">
              <a:solidFill>
                <a:srgbClr val="002E55"/>
              </a:solidFill>
            </a:endParaRPr>
          </a:p>
        </p:txBody>
      </p:sp>
      <p:pic>
        <p:nvPicPr>
          <p:cNvPr id="9" name="Inhaltsplatzhalter 8" descr="Ein Bild, das Text, Grafiken, Grafikdesign, Schrift enthält.&#10;&#10;Automatisch generierte Beschreibung">
            <a:extLst>
              <a:ext uri="{FF2B5EF4-FFF2-40B4-BE49-F238E27FC236}">
                <a16:creationId xmlns:a16="http://schemas.microsoft.com/office/drawing/2014/main" id="{F426DB4B-D1F6-776F-1BB1-B9674462AEF6}"/>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11198202" y="0"/>
            <a:ext cx="993797" cy="1116531"/>
          </a:xfrm>
        </p:spPr>
      </p:pic>
      <p:sp>
        <p:nvSpPr>
          <p:cNvPr id="10" name="Inhaltsplatzhalter 2">
            <a:extLst>
              <a:ext uri="{FF2B5EF4-FFF2-40B4-BE49-F238E27FC236}">
                <a16:creationId xmlns:a16="http://schemas.microsoft.com/office/drawing/2014/main" id="{10EBD96A-9143-9ABC-0969-21B0DAC52CA3}"/>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solidFill>
                <a:srgbClr val="002E55"/>
              </a:solidFill>
            </a:endParaRPr>
          </a:p>
          <a:p>
            <a:endParaRPr lang="de-DE" dirty="0">
              <a:solidFill>
                <a:srgbClr val="002E55"/>
              </a:solidFill>
            </a:endParaRPr>
          </a:p>
          <a:p>
            <a:endParaRPr lang="de-DE" dirty="0">
              <a:solidFill>
                <a:srgbClr val="002E55"/>
              </a:solidFill>
            </a:endParaRPr>
          </a:p>
          <a:p>
            <a:endParaRPr lang="de-DE" dirty="0">
              <a:solidFill>
                <a:srgbClr val="002E55"/>
              </a:solidFill>
            </a:endParaRPr>
          </a:p>
          <a:p>
            <a:pPr marL="0" indent="0">
              <a:buNone/>
            </a:pPr>
            <a:endParaRPr lang="de-DE" dirty="0">
              <a:solidFill>
                <a:srgbClr val="002E55"/>
              </a:solidFill>
            </a:endParaRPr>
          </a:p>
        </p:txBody>
      </p:sp>
      <p:sp>
        <p:nvSpPr>
          <p:cNvPr id="12" name="Rechteck 7">
            <a:extLst>
              <a:ext uri="{FF2B5EF4-FFF2-40B4-BE49-F238E27FC236}">
                <a16:creationId xmlns:a16="http://schemas.microsoft.com/office/drawing/2014/main" id="{61E88688-D633-4F74-4A08-169FDCCE2AC4}"/>
              </a:ext>
            </a:extLst>
          </p:cNvPr>
          <p:cNvSpPr/>
          <p:nvPr/>
        </p:nvSpPr>
        <p:spPr>
          <a:xfrm>
            <a:off x="0" y="6356350"/>
            <a:ext cx="12220281" cy="526833"/>
          </a:xfrm>
          <a:custGeom>
            <a:avLst/>
            <a:gdLst>
              <a:gd name="connsiteX0" fmla="*/ 0 w 12192001"/>
              <a:gd name="connsiteY0" fmla="*/ 0 h 325971"/>
              <a:gd name="connsiteX1" fmla="*/ 12192001 w 12192001"/>
              <a:gd name="connsiteY1" fmla="*/ 0 h 325971"/>
              <a:gd name="connsiteX2" fmla="*/ 12192001 w 12192001"/>
              <a:gd name="connsiteY2" fmla="*/ 325971 h 325971"/>
              <a:gd name="connsiteX3" fmla="*/ 0 w 12192001"/>
              <a:gd name="connsiteY3" fmla="*/ 325971 h 325971"/>
              <a:gd name="connsiteX4" fmla="*/ 0 w 12192001"/>
              <a:gd name="connsiteY4" fmla="*/ 0 h 325971"/>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220281"/>
              <a:gd name="connsiteY0" fmla="*/ 51695 h 519068"/>
              <a:gd name="connsiteX1" fmla="*/ 12220281 w 12220281"/>
              <a:gd name="connsiteY1" fmla="*/ 4561 h 519068"/>
              <a:gd name="connsiteX2" fmla="*/ 12192001 w 12220281"/>
              <a:gd name="connsiteY2" fmla="*/ 519068 h 519068"/>
              <a:gd name="connsiteX3" fmla="*/ 0 w 12220281"/>
              <a:gd name="connsiteY3" fmla="*/ 519068 h 519068"/>
              <a:gd name="connsiteX4" fmla="*/ 0 w 12220281"/>
              <a:gd name="connsiteY4" fmla="*/ 51695 h 519068"/>
              <a:gd name="connsiteX0" fmla="*/ 0 w 12220281"/>
              <a:gd name="connsiteY0" fmla="*/ 59460 h 526833"/>
              <a:gd name="connsiteX1" fmla="*/ 8144760 w 12220281"/>
              <a:gd name="connsiteY1" fmla="*/ 295876 h 526833"/>
              <a:gd name="connsiteX2" fmla="*/ 12220281 w 12220281"/>
              <a:gd name="connsiteY2" fmla="*/ 12326 h 526833"/>
              <a:gd name="connsiteX3" fmla="*/ 12192001 w 12220281"/>
              <a:gd name="connsiteY3" fmla="*/ 526833 h 526833"/>
              <a:gd name="connsiteX4" fmla="*/ 0 w 12220281"/>
              <a:gd name="connsiteY4" fmla="*/ 526833 h 526833"/>
              <a:gd name="connsiteX5" fmla="*/ 0 w 12220281"/>
              <a:gd name="connsiteY5" fmla="*/ 59460 h 52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20281" h="526833">
                <a:moveTo>
                  <a:pt x="0" y="59460"/>
                </a:moveTo>
                <a:cubicBezTo>
                  <a:pt x="1357460" y="-23025"/>
                  <a:pt x="6108047" y="303732"/>
                  <a:pt x="8144760" y="295876"/>
                </a:cubicBezTo>
                <a:cubicBezTo>
                  <a:pt x="10181473" y="288020"/>
                  <a:pt x="11545741" y="-70158"/>
                  <a:pt x="12220281" y="12326"/>
                </a:cubicBezTo>
                <a:lnTo>
                  <a:pt x="12192001" y="526833"/>
                </a:lnTo>
                <a:lnTo>
                  <a:pt x="0" y="526833"/>
                </a:lnTo>
                <a:lnTo>
                  <a:pt x="0" y="59460"/>
                </a:lnTo>
                <a:close/>
              </a:path>
            </a:pathLst>
          </a:custGeom>
          <a:solidFill>
            <a:srgbClr val="10B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liennummernplatzhalter 3">
            <a:extLst>
              <a:ext uri="{FF2B5EF4-FFF2-40B4-BE49-F238E27FC236}">
                <a16:creationId xmlns:a16="http://schemas.microsoft.com/office/drawing/2014/main" id="{5E11651D-5DF1-7E8D-8FB0-C7A8E37FFE35}"/>
              </a:ext>
            </a:extLst>
          </p:cNvPr>
          <p:cNvSpPr>
            <a:spLocks noGrp="1"/>
          </p:cNvSpPr>
          <p:nvPr>
            <p:ph type="sldNum" sz="quarter" idx="12"/>
          </p:nvPr>
        </p:nvSpPr>
        <p:spPr>
          <a:xfrm>
            <a:off x="11231249" y="6384631"/>
            <a:ext cx="542826" cy="365125"/>
          </a:xfrm>
        </p:spPr>
        <p:txBody>
          <a:bodyPr/>
          <a:lstStyle/>
          <a:p>
            <a:fld id="{C2405744-A29E-4934-8C45-CBA599106AB2}" type="slidenum">
              <a:rPr lang="de-DE" smtClean="0">
                <a:solidFill>
                  <a:schemeClr val="bg1"/>
                </a:solidFill>
              </a:rPr>
              <a:t>37</a:t>
            </a:fld>
            <a:endParaRPr lang="de-DE">
              <a:solidFill>
                <a:schemeClr val="bg1"/>
              </a:solidFill>
            </a:endParaRPr>
          </a:p>
        </p:txBody>
      </p:sp>
      <p:sp>
        <p:nvSpPr>
          <p:cNvPr id="6" name="Sehne 5">
            <a:extLst>
              <a:ext uri="{FF2B5EF4-FFF2-40B4-BE49-F238E27FC236}">
                <a16:creationId xmlns:a16="http://schemas.microsoft.com/office/drawing/2014/main" id="{92AC079B-0B1A-229D-3F82-1ED3220EAB75}"/>
              </a:ext>
            </a:extLst>
          </p:cNvPr>
          <p:cNvSpPr/>
          <p:nvPr/>
        </p:nvSpPr>
        <p:spPr>
          <a:xfrm rot="6586289">
            <a:off x="50912" y="6476590"/>
            <a:ext cx="416069" cy="619734"/>
          </a:xfrm>
          <a:prstGeom prst="chord">
            <a:avLst/>
          </a:prstGeom>
          <a:solidFill>
            <a:srgbClr val="85BC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Sehne 4">
            <a:extLst>
              <a:ext uri="{FF2B5EF4-FFF2-40B4-BE49-F238E27FC236}">
                <a16:creationId xmlns:a16="http://schemas.microsoft.com/office/drawing/2014/main" id="{962B2013-8BF4-975E-05D7-D0F44318A5A2}"/>
              </a:ext>
            </a:extLst>
          </p:cNvPr>
          <p:cNvSpPr/>
          <p:nvPr/>
        </p:nvSpPr>
        <p:spPr>
          <a:xfrm rot="13630274">
            <a:off x="-182014" y="6179041"/>
            <a:ext cx="345172" cy="919158"/>
          </a:xfrm>
          <a:prstGeom prst="chord">
            <a:avLst>
              <a:gd name="adj1" fmla="val 2700000"/>
              <a:gd name="adj2" fmla="val 13550198"/>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13" name="Tabelle 12">
            <a:extLst>
              <a:ext uri="{FF2B5EF4-FFF2-40B4-BE49-F238E27FC236}">
                <a16:creationId xmlns:a16="http://schemas.microsoft.com/office/drawing/2014/main" id="{A004E6B5-6B50-4D1B-8AF2-0C565C4B6891}"/>
              </a:ext>
            </a:extLst>
          </p:cNvPr>
          <p:cNvGraphicFramePr>
            <a:graphicFrameLocks noGrp="1"/>
          </p:cNvGraphicFramePr>
          <p:nvPr>
            <p:extLst>
              <p:ext uri="{D42A27DB-BD31-4B8C-83A1-F6EECF244321}">
                <p14:modId xmlns:p14="http://schemas.microsoft.com/office/powerpoint/2010/main" val="2832507059"/>
              </p:ext>
            </p:extLst>
          </p:nvPr>
        </p:nvGraphicFramePr>
        <p:xfrm>
          <a:off x="174713" y="685422"/>
          <a:ext cx="10610330" cy="5661500"/>
        </p:xfrm>
        <a:graphic>
          <a:graphicData uri="http://schemas.openxmlformats.org/drawingml/2006/table">
            <a:tbl>
              <a:tblPr>
                <a:tableStyleId>{616DA210-FB5B-4158-B5E0-FEB733F419BA}</a:tableStyleId>
              </a:tblPr>
              <a:tblGrid>
                <a:gridCol w="2013433">
                  <a:extLst>
                    <a:ext uri="{9D8B030D-6E8A-4147-A177-3AD203B41FA5}">
                      <a16:colId xmlns:a16="http://schemas.microsoft.com/office/drawing/2014/main" val="2795307188"/>
                    </a:ext>
                  </a:extLst>
                </a:gridCol>
                <a:gridCol w="8596897">
                  <a:extLst>
                    <a:ext uri="{9D8B030D-6E8A-4147-A177-3AD203B41FA5}">
                      <a16:colId xmlns:a16="http://schemas.microsoft.com/office/drawing/2014/main" val="4244248867"/>
                    </a:ext>
                  </a:extLst>
                </a:gridCol>
              </a:tblGrid>
              <a:tr h="341340">
                <a:tc>
                  <a:txBody>
                    <a:bodyPr/>
                    <a:lstStyle/>
                    <a:p>
                      <a:r>
                        <a:rPr lang="de-DE" sz="1100" b="1" dirty="0"/>
                        <a:t>VG/Stadt</a:t>
                      </a:r>
                    </a:p>
                  </a:txBody>
                  <a:tcPr marL="40290" marR="40290" marT="20145" marB="20145" anchor="ctr"/>
                </a:tc>
                <a:tc>
                  <a:txBody>
                    <a:bodyPr/>
                    <a:lstStyle/>
                    <a:p>
                      <a:r>
                        <a:rPr lang="de-DE" sz="1100" b="1" dirty="0"/>
                        <a:t>Zitate</a:t>
                      </a:r>
                    </a:p>
                  </a:txBody>
                  <a:tcPr marL="40290" marR="40290" marT="20145" marB="20145" anchor="ctr"/>
                </a:tc>
                <a:extLst>
                  <a:ext uri="{0D108BD9-81ED-4DB2-BD59-A6C34878D82A}">
                    <a16:rowId xmlns:a16="http://schemas.microsoft.com/office/drawing/2014/main" val="1804163403"/>
                  </a:ext>
                </a:extLst>
              </a:tr>
              <a:tr h="771913">
                <a:tc>
                  <a:txBody>
                    <a:bodyPr/>
                    <a:lstStyle/>
                    <a:p>
                      <a:r>
                        <a:rPr lang="de-DE" sz="1000" dirty="0"/>
                        <a:t>Maifeld</a:t>
                      </a:r>
                    </a:p>
                  </a:txBody>
                  <a:tcPr marL="40290" marR="40290" marT="20145" marB="2014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i="1" kern="1200" dirty="0">
                          <a:solidFill>
                            <a:schemeClr val="tx1"/>
                          </a:solidFill>
                          <a:effectLst/>
                          <a:latin typeface="+mn-lt"/>
                          <a:ea typeface="+mn-ea"/>
                          <a:cs typeface="+mn-cs"/>
                        </a:rPr>
                        <a:t>"Der Bürger muss bei klimafreundlichen/ klimaunterstützendem Verhalten gefördert/ entlastet und nicht weiter belastet werden. Siehe dazu: Regenwasserversickerung in der VG Maifeld. Hier werde ich finanziell bestraft, wenn ich Regenwasser versickere. Andere Gemeinden entlasten schon um die Fläche, die nicht eingeleitet wird."</a:t>
                      </a:r>
                    </a:p>
                  </a:txBody>
                  <a:tcPr marL="40290" marR="40290" marT="20145" marB="20145" anchor="ctr"/>
                </a:tc>
                <a:extLst>
                  <a:ext uri="{0D108BD9-81ED-4DB2-BD59-A6C34878D82A}">
                    <a16:rowId xmlns:a16="http://schemas.microsoft.com/office/drawing/2014/main" val="1307119475"/>
                  </a:ext>
                </a:extLst>
              </a:tr>
              <a:tr h="438025">
                <a:tc>
                  <a:txBody>
                    <a:bodyPr/>
                    <a:lstStyle/>
                    <a:p>
                      <a:r>
                        <a:rPr lang="de-DE" sz="1000" dirty="0"/>
                        <a:t>Stadt Andernach</a:t>
                      </a:r>
                    </a:p>
                  </a:txBody>
                  <a:tcPr marL="40290" marR="40290" marT="20145" marB="20145" anchor="ctr"/>
                </a:tc>
                <a:tc>
                  <a:txBody>
                    <a:bodyPr/>
                    <a:lstStyle/>
                    <a:p>
                      <a:r>
                        <a:rPr lang="de-DE" sz="1000" i="1" dirty="0"/>
                        <a:t>„Die Begrünung von Polch und dem Maifeld sowie einem verbesserten Kanal und Hochwasserschutzkonzept in Polch und Mayen wäre als wichtigste Maßnahme zu begrüßen.“</a:t>
                      </a:r>
                    </a:p>
                  </a:txBody>
                  <a:tcPr marL="40290" marR="40290" marT="20145" marB="20145" anchor="ctr"/>
                </a:tc>
                <a:extLst>
                  <a:ext uri="{0D108BD9-81ED-4DB2-BD59-A6C34878D82A}">
                    <a16:rowId xmlns:a16="http://schemas.microsoft.com/office/drawing/2014/main" val="1914660413"/>
                  </a:ext>
                </a:extLst>
              </a:tr>
              <a:tr h="1125808">
                <a:tc>
                  <a:txBody>
                    <a:bodyPr/>
                    <a:lstStyle/>
                    <a:p>
                      <a:r>
                        <a:rPr lang="de-DE" sz="1000" dirty="0"/>
                        <a:t>VG Rhein-Mosel</a:t>
                      </a:r>
                    </a:p>
                  </a:txBody>
                  <a:tcPr marL="40290" marR="40290" marT="20145" marB="20145" anchor="ctr"/>
                </a:tc>
                <a:tc>
                  <a:txBody>
                    <a:bodyPr/>
                    <a:lstStyle/>
                    <a:p>
                      <a:r>
                        <a:rPr lang="de-DE" sz="1000" i="1" dirty="0"/>
                        <a:t>„Als Ortsgemeinde Macken versuchen wir schon so einiges gegen den Klimawandel zu tun. Besser wäre es, wenn wir nicht so durch die Verwaltungen </a:t>
                      </a:r>
                      <a:r>
                        <a:rPr lang="de-DE" sz="1000" i="1" dirty="0" err="1"/>
                        <a:t>eingebremmst</a:t>
                      </a:r>
                      <a:r>
                        <a:rPr lang="de-DE" sz="1000" i="1" dirty="0"/>
                        <a:t> werden würden.“</a:t>
                      </a:r>
                    </a:p>
                    <a:p>
                      <a:endParaRPr lang="de-DE" sz="1000" i="1" dirty="0"/>
                    </a:p>
                    <a:p>
                      <a:r>
                        <a:rPr lang="de-DE" sz="1000" i="1" dirty="0"/>
                        <a:t>„Die Sünden der Vergangenheit wieder rückgängig machen ( z.B. den Irrsinn der vergangenen Flurbereinigungen in den Steillagen der Mosel). Durch die exzessive Flurbereinigungsmaßnahmen wird viel weniger Wasser gehalten und gebremst. Überschwemmungen bei Starkregen werden begünstigt.„</a:t>
                      </a:r>
                    </a:p>
                    <a:p>
                      <a:endParaRPr lang="de-DE" sz="1000" i="1" dirty="0"/>
                    </a:p>
                    <a:p>
                      <a:r>
                        <a:rPr lang="de-DE" sz="1000" i="1" dirty="0"/>
                        <a:t>„Windräder auf der Höhe zwischen Lehmen und </a:t>
                      </a:r>
                      <a:r>
                        <a:rPr lang="de-DE" sz="1000" i="1" dirty="0" err="1"/>
                        <a:t>Moselsürsch</a:t>
                      </a:r>
                      <a:r>
                        <a:rPr lang="de-DE" sz="1000" i="1" dirty="0"/>
                        <a:t>."</a:t>
                      </a:r>
                    </a:p>
                  </a:txBody>
                  <a:tcPr marL="40290" marR="40290" marT="20145" marB="20145" anchor="ctr"/>
                </a:tc>
                <a:extLst>
                  <a:ext uri="{0D108BD9-81ED-4DB2-BD59-A6C34878D82A}">
                    <a16:rowId xmlns:a16="http://schemas.microsoft.com/office/drawing/2014/main" val="1433600507"/>
                  </a:ext>
                </a:extLst>
              </a:tr>
              <a:tr h="1824157">
                <a:tc>
                  <a:txBody>
                    <a:bodyPr/>
                    <a:lstStyle/>
                    <a:p>
                      <a:r>
                        <a:rPr lang="de-DE" sz="1000" dirty="0"/>
                        <a:t>VG Mendig</a:t>
                      </a:r>
                    </a:p>
                  </a:txBody>
                  <a:tcPr marL="40290" marR="40290" marT="20145" marB="2014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i="1" kern="1200" dirty="0">
                          <a:solidFill>
                            <a:schemeClr val="tx1"/>
                          </a:solidFill>
                          <a:effectLst/>
                          <a:latin typeface="+mn-lt"/>
                          <a:ea typeface="+mn-ea"/>
                          <a:cs typeface="+mn-cs"/>
                        </a:rPr>
                        <a:t>„Ein großes Anliegen wäre mir der Hochwasserschutz in </a:t>
                      </a:r>
                      <a:r>
                        <a:rPr lang="de-DE" sz="1000" i="1" kern="1200" dirty="0" err="1">
                          <a:solidFill>
                            <a:schemeClr val="tx1"/>
                          </a:solidFill>
                          <a:effectLst/>
                          <a:latin typeface="+mn-lt"/>
                          <a:ea typeface="+mn-ea"/>
                          <a:cs typeface="+mn-cs"/>
                        </a:rPr>
                        <a:t>Obermendig</a:t>
                      </a:r>
                      <a:r>
                        <a:rPr lang="de-DE" sz="1000" i="1" kern="1200" dirty="0">
                          <a:solidFill>
                            <a:schemeClr val="tx1"/>
                          </a:solidFill>
                          <a:effectLst/>
                          <a:latin typeface="+mn-lt"/>
                          <a:ea typeface="+mn-ea"/>
                          <a:cs typeface="+mn-cs"/>
                        </a:rPr>
                        <a:t>. Beispielsweise Errichtung eines Rückhaltebeckens auf dem freien Grundstück am Parkplatz Erlenmühle (</a:t>
                      </a:r>
                      <a:r>
                        <a:rPr lang="de-DE" sz="1000" i="1" kern="1200" dirty="0" err="1">
                          <a:solidFill>
                            <a:schemeClr val="tx1"/>
                          </a:solidFill>
                          <a:effectLst/>
                          <a:latin typeface="+mn-lt"/>
                          <a:ea typeface="+mn-ea"/>
                          <a:cs typeface="+mn-cs"/>
                        </a:rPr>
                        <a:t>Ernteweg</a:t>
                      </a:r>
                      <a:r>
                        <a:rPr lang="de-DE" sz="1000" i="1" kern="1200" dirty="0">
                          <a:solidFill>
                            <a:schemeClr val="tx1"/>
                          </a:solidFill>
                          <a:effectLst/>
                          <a:latin typeface="+mn-lt"/>
                          <a:ea typeface="+mn-ea"/>
                          <a:cs typeface="+mn-cs"/>
                        </a:rPr>
                        <a:t>/</a:t>
                      </a:r>
                      <a:r>
                        <a:rPr lang="de-DE" sz="1000" i="1" kern="1200" dirty="0" err="1">
                          <a:solidFill>
                            <a:schemeClr val="tx1"/>
                          </a:solidFill>
                          <a:effectLst/>
                          <a:latin typeface="+mn-lt"/>
                          <a:ea typeface="+mn-ea"/>
                          <a:cs typeface="+mn-cs"/>
                        </a:rPr>
                        <a:t>Wasserschöpp</a:t>
                      </a:r>
                      <a:r>
                        <a:rPr lang="de-DE" sz="1000" i="1" kern="1200" dirty="0">
                          <a:solidFill>
                            <a:schemeClr val="tx1"/>
                          </a:solidFill>
                          <a:effectLst/>
                          <a:latin typeface="+mn-lt"/>
                          <a:ea typeface="+mn-ea"/>
                          <a:cs typeface="+mn-cs"/>
                        </a:rPr>
                        <a:t>) und die Verbreiterung des viel zu engen Bachbettes zwischen Im </a:t>
                      </a:r>
                      <a:r>
                        <a:rPr lang="de-DE" sz="1000" i="1" kern="1200" dirty="0" err="1">
                          <a:solidFill>
                            <a:schemeClr val="tx1"/>
                          </a:solidFill>
                          <a:effectLst/>
                          <a:latin typeface="+mn-lt"/>
                          <a:ea typeface="+mn-ea"/>
                          <a:cs typeface="+mn-cs"/>
                        </a:rPr>
                        <a:t>Hostert</a:t>
                      </a:r>
                      <a:r>
                        <a:rPr lang="de-DE" sz="1000" i="1" kern="1200" dirty="0">
                          <a:solidFill>
                            <a:schemeClr val="tx1"/>
                          </a:solidFill>
                          <a:effectLst/>
                          <a:latin typeface="+mn-lt"/>
                          <a:ea typeface="+mn-ea"/>
                          <a:cs typeface="+mn-cs"/>
                        </a:rPr>
                        <a:t> und Am </a:t>
                      </a:r>
                      <a:r>
                        <a:rPr lang="de-DE" sz="1000" i="1" kern="1200" dirty="0" err="1">
                          <a:solidFill>
                            <a:schemeClr val="tx1"/>
                          </a:solidFill>
                          <a:effectLst/>
                          <a:latin typeface="+mn-lt"/>
                          <a:ea typeface="+mn-ea"/>
                          <a:cs typeface="+mn-cs"/>
                        </a:rPr>
                        <a:t>Kellbach</a:t>
                      </a:r>
                      <a:r>
                        <a:rPr lang="de-DE" sz="1000" i="1" kern="1200" dirty="0">
                          <a:solidFill>
                            <a:schemeClr val="tx1"/>
                          </a:solidFill>
                          <a:effectLst/>
                          <a:latin typeface="+mn-lt"/>
                          <a:ea typeface="+mn-ea"/>
                          <a:cs typeface="+mn-cs"/>
                        </a:rPr>
                        <a:t>. Die Anlieger sind fast alle bereit ihre Grundstücke zu verkleinern. Und bei Starkregen ist die Kuppe „Galgen/</a:t>
                      </a:r>
                      <a:r>
                        <a:rPr lang="de-DE" sz="1000" i="1" kern="1200" dirty="0" err="1">
                          <a:solidFill>
                            <a:schemeClr val="tx1"/>
                          </a:solidFill>
                          <a:effectLst/>
                          <a:latin typeface="+mn-lt"/>
                          <a:ea typeface="+mn-ea"/>
                          <a:cs typeface="+mn-cs"/>
                        </a:rPr>
                        <a:t>Eichig</a:t>
                      </a:r>
                      <a:r>
                        <a:rPr lang="de-DE" sz="1000" i="1" kern="1200" dirty="0">
                          <a:solidFill>
                            <a:schemeClr val="tx1"/>
                          </a:solidFill>
                          <a:effectLst/>
                          <a:latin typeface="+mn-lt"/>
                          <a:ea typeface="+mn-ea"/>
                          <a:cs typeface="+mn-cs"/>
                        </a:rPr>
                        <a:t>“ in </a:t>
                      </a:r>
                      <a:r>
                        <a:rPr lang="de-DE" sz="1000" i="1" kern="1200" dirty="0" err="1">
                          <a:solidFill>
                            <a:schemeClr val="tx1"/>
                          </a:solidFill>
                          <a:effectLst/>
                          <a:latin typeface="+mn-lt"/>
                          <a:ea typeface="+mn-ea"/>
                          <a:cs typeface="+mn-cs"/>
                        </a:rPr>
                        <a:t>Obermendig</a:t>
                      </a:r>
                      <a:r>
                        <a:rPr lang="de-DE" sz="1000" i="1" kern="1200" dirty="0">
                          <a:solidFill>
                            <a:schemeClr val="tx1"/>
                          </a:solidFill>
                          <a:effectLst/>
                          <a:latin typeface="+mn-lt"/>
                          <a:ea typeface="+mn-ea"/>
                          <a:cs typeface="+mn-cs"/>
                        </a:rPr>
                        <a:t> besonders gefährdet, da dort das Wasser über die Felder ungehindert den ganzen Schlamm Richtung Neubaugebiet und ins Dorf spült. Es wäre mit ganz einfachen und günstigen Mitteln große Verbesserung zu erreichen, indem man die Kuppe großflächig mit einem Buchen/Eichenbestand bepflanzen könnte. Diesen könnte man Parkähnlich anlegen mit einfachen Waldpfaden. Dadurch könnte man vom </a:t>
                      </a:r>
                      <a:r>
                        <a:rPr lang="de-DE" sz="1000" i="1" kern="1200" dirty="0" err="1">
                          <a:solidFill>
                            <a:schemeClr val="tx1"/>
                          </a:solidFill>
                          <a:effectLst/>
                          <a:latin typeface="+mn-lt"/>
                          <a:ea typeface="+mn-ea"/>
                          <a:cs typeface="+mn-cs"/>
                        </a:rPr>
                        <a:t>Parplatz</a:t>
                      </a:r>
                      <a:r>
                        <a:rPr lang="de-DE" sz="1000" i="1" kern="1200" dirty="0">
                          <a:solidFill>
                            <a:schemeClr val="tx1"/>
                          </a:solidFill>
                          <a:effectLst/>
                          <a:latin typeface="+mn-lt"/>
                          <a:ea typeface="+mn-ea"/>
                          <a:cs typeface="+mn-cs"/>
                        </a:rPr>
                        <a:t> Erlenmühle über den Trimm-Dich-Pfad der Stadt Mendig diesen Park fußläufig erreichen. Und oben auf der Kuppe könnte man einen kleinen Ausblick oder Turm errichten, da man von dort aus eine wunderschöne Aussicht bis auf den Rhein hat. So könnte man das Dorf und die Menschen vor den Folgen der Unwetter schützen und gleichzeitig eine Art Erholungsgebiet mit großem Mehrwert schaffen. Und wenn man die Bevölkerung um Mithilfe bei der Pflanzung des Waldes bittet oder sonstiger arbeiten, bezieht man die Menschen mit ein und es wird günstiger. Es muss dazu nichts planiert werden. Lediglich Bäume gepflanzt werden und vielleicht ein Aussichtspunkt. Die Wege verfestigen sich selbst beim laufen über den Boden.“</a:t>
                      </a:r>
                    </a:p>
                  </a:txBody>
                  <a:tcPr marL="40290" marR="40290" marT="20145" marB="20145" anchor="ctr"/>
                </a:tc>
                <a:extLst>
                  <a:ext uri="{0D108BD9-81ED-4DB2-BD59-A6C34878D82A}">
                    <a16:rowId xmlns:a16="http://schemas.microsoft.com/office/drawing/2014/main" val="223463208"/>
                  </a:ext>
                </a:extLst>
              </a:tr>
              <a:tr h="1160257">
                <a:tc>
                  <a:txBody>
                    <a:bodyPr/>
                    <a:lstStyle/>
                    <a:p>
                      <a:r>
                        <a:rPr lang="de-DE" sz="1000" dirty="0"/>
                        <a:t>VG Vordereifel</a:t>
                      </a:r>
                    </a:p>
                  </a:txBody>
                  <a:tcPr marL="40290" marR="40290" marT="20145" marB="2014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b="0" i="1" kern="1200" dirty="0">
                          <a:solidFill>
                            <a:schemeClr val="tx1"/>
                          </a:solidFill>
                          <a:effectLst/>
                          <a:latin typeface="+mn-lt"/>
                          <a:ea typeface="+mn-ea"/>
                          <a:cs typeface="+mn-cs"/>
                        </a:rPr>
                        <a:t>„Mir ist es ein großes Anliegen, das wir unsere Natur erhalten und schützen. Leider ist dies bei den Gemeinden Siebenbach und auch Langenfeld sehr gewiss, das solche Themen belächelt werden, oder gar versucht wird, gegen Vorschläge der Kreisverwaltung zu agieren. Diese Umfrage ist anonym, müsste sie wegen mir aber nicht sein, denn ich stehe zu meinen Worten und erlebe regelmäßig, wie in unserem Dorf die (Forst)-</a:t>
                      </a:r>
                      <a:r>
                        <a:rPr lang="de-DE" sz="1000" b="0" i="1" kern="1200" dirty="0" err="1">
                          <a:solidFill>
                            <a:schemeClr val="tx1"/>
                          </a:solidFill>
                          <a:effectLst/>
                          <a:latin typeface="+mn-lt"/>
                          <a:ea typeface="+mn-ea"/>
                          <a:cs typeface="+mn-cs"/>
                        </a:rPr>
                        <a:t>Mulcher</a:t>
                      </a:r>
                      <a:r>
                        <a:rPr lang="de-DE" sz="1000" b="0" i="1" kern="1200" dirty="0">
                          <a:solidFill>
                            <a:schemeClr val="tx1"/>
                          </a:solidFill>
                          <a:effectLst/>
                          <a:latin typeface="+mn-lt"/>
                          <a:ea typeface="+mn-ea"/>
                          <a:cs typeface="+mn-cs"/>
                        </a:rPr>
                        <a:t> laufen und Bäume und Sträucher als Feind angesehen werden. Es müsste von der KV Anlaufstellen geben, wo man etwaige Naturzerstörerische melden kann, um die Natur wirklich schützen zu können. Hier auf den Dörfern ist es bei den betreffenden Personen der landwirtschaftliche Eigennutz, der viel entscheidet.“</a:t>
                      </a:r>
                    </a:p>
                    <a:p>
                      <a:endParaRPr lang="de-DE" sz="1000" i="1" dirty="0"/>
                    </a:p>
                  </a:txBody>
                  <a:tcPr marL="40290" marR="40290" marT="20145" marB="20145" anchor="ctr"/>
                </a:tc>
                <a:extLst>
                  <a:ext uri="{0D108BD9-81ED-4DB2-BD59-A6C34878D82A}">
                    <a16:rowId xmlns:a16="http://schemas.microsoft.com/office/drawing/2014/main" val="2385724232"/>
                  </a:ext>
                </a:extLst>
              </a:tr>
            </a:tbl>
          </a:graphicData>
        </a:graphic>
      </p:graphicFrame>
    </p:spTree>
    <p:extLst>
      <p:ext uri="{BB962C8B-B14F-4D97-AF65-F5344CB8AC3E}">
        <p14:creationId xmlns:p14="http://schemas.microsoft.com/office/powerpoint/2010/main" val="4185287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nhaltsplatzhalter 8" descr="Ein Bild, das Text, Grafiken, Grafikdesign, Schrift enthält.&#10;&#10;Automatisch generierte Beschreibung">
            <a:extLst>
              <a:ext uri="{FF2B5EF4-FFF2-40B4-BE49-F238E27FC236}">
                <a16:creationId xmlns:a16="http://schemas.microsoft.com/office/drawing/2014/main" id="{F426DB4B-D1F6-776F-1BB1-B9674462AEF6}"/>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11012148" y="0"/>
            <a:ext cx="1179851" cy="1325563"/>
          </a:xfrm>
        </p:spPr>
      </p:pic>
      <p:sp>
        <p:nvSpPr>
          <p:cNvPr id="10" name="Inhaltsplatzhalter 2">
            <a:extLst>
              <a:ext uri="{FF2B5EF4-FFF2-40B4-BE49-F238E27FC236}">
                <a16:creationId xmlns:a16="http://schemas.microsoft.com/office/drawing/2014/main" id="{10EBD96A-9143-9ABC-0969-21B0DAC52CA3}"/>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solidFill>
                <a:srgbClr val="002E55"/>
              </a:solidFill>
            </a:endParaRPr>
          </a:p>
          <a:p>
            <a:endParaRPr lang="de-DE" dirty="0">
              <a:solidFill>
                <a:srgbClr val="002E55"/>
              </a:solidFill>
            </a:endParaRPr>
          </a:p>
          <a:p>
            <a:endParaRPr lang="de-DE" dirty="0">
              <a:solidFill>
                <a:srgbClr val="002E55"/>
              </a:solidFill>
            </a:endParaRPr>
          </a:p>
          <a:p>
            <a:endParaRPr lang="de-DE" dirty="0">
              <a:solidFill>
                <a:srgbClr val="002E55"/>
              </a:solidFill>
            </a:endParaRPr>
          </a:p>
          <a:p>
            <a:pPr marL="0" indent="0">
              <a:buNone/>
            </a:pPr>
            <a:endParaRPr lang="de-DE" dirty="0">
              <a:solidFill>
                <a:srgbClr val="002E55"/>
              </a:solidFill>
            </a:endParaRPr>
          </a:p>
        </p:txBody>
      </p:sp>
      <p:sp>
        <p:nvSpPr>
          <p:cNvPr id="12" name="Rechteck 7">
            <a:extLst>
              <a:ext uri="{FF2B5EF4-FFF2-40B4-BE49-F238E27FC236}">
                <a16:creationId xmlns:a16="http://schemas.microsoft.com/office/drawing/2014/main" id="{61E88688-D633-4F74-4A08-169FDCCE2AC4}"/>
              </a:ext>
            </a:extLst>
          </p:cNvPr>
          <p:cNvSpPr/>
          <p:nvPr/>
        </p:nvSpPr>
        <p:spPr>
          <a:xfrm>
            <a:off x="0" y="6356350"/>
            <a:ext cx="12220281" cy="526833"/>
          </a:xfrm>
          <a:custGeom>
            <a:avLst/>
            <a:gdLst>
              <a:gd name="connsiteX0" fmla="*/ 0 w 12192001"/>
              <a:gd name="connsiteY0" fmla="*/ 0 h 325971"/>
              <a:gd name="connsiteX1" fmla="*/ 12192001 w 12192001"/>
              <a:gd name="connsiteY1" fmla="*/ 0 h 325971"/>
              <a:gd name="connsiteX2" fmla="*/ 12192001 w 12192001"/>
              <a:gd name="connsiteY2" fmla="*/ 325971 h 325971"/>
              <a:gd name="connsiteX3" fmla="*/ 0 w 12192001"/>
              <a:gd name="connsiteY3" fmla="*/ 325971 h 325971"/>
              <a:gd name="connsiteX4" fmla="*/ 0 w 12192001"/>
              <a:gd name="connsiteY4" fmla="*/ 0 h 325971"/>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220281"/>
              <a:gd name="connsiteY0" fmla="*/ 51695 h 519068"/>
              <a:gd name="connsiteX1" fmla="*/ 12220281 w 12220281"/>
              <a:gd name="connsiteY1" fmla="*/ 4561 h 519068"/>
              <a:gd name="connsiteX2" fmla="*/ 12192001 w 12220281"/>
              <a:gd name="connsiteY2" fmla="*/ 519068 h 519068"/>
              <a:gd name="connsiteX3" fmla="*/ 0 w 12220281"/>
              <a:gd name="connsiteY3" fmla="*/ 519068 h 519068"/>
              <a:gd name="connsiteX4" fmla="*/ 0 w 12220281"/>
              <a:gd name="connsiteY4" fmla="*/ 51695 h 519068"/>
              <a:gd name="connsiteX0" fmla="*/ 0 w 12220281"/>
              <a:gd name="connsiteY0" fmla="*/ 59460 h 526833"/>
              <a:gd name="connsiteX1" fmla="*/ 8144760 w 12220281"/>
              <a:gd name="connsiteY1" fmla="*/ 295876 h 526833"/>
              <a:gd name="connsiteX2" fmla="*/ 12220281 w 12220281"/>
              <a:gd name="connsiteY2" fmla="*/ 12326 h 526833"/>
              <a:gd name="connsiteX3" fmla="*/ 12192001 w 12220281"/>
              <a:gd name="connsiteY3" fmla="*/ 526833 h 526833"/>
              <a:gd name="connsiteX4" fmla="*/ 0 w 12220281"/>
              <a:gd name="connsiteY4" fmla="*/ 526833 h 526833"/>
              <a:gd name="connsiteX5" fmla="*/ 0 w 12220281"/>
              <a:gd name="connsiteY5" fmla="*/ 59460 h 52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20281" h="526833">
                <a:moveTo>
                  <a:pt x="0" y="59460"/>
                </a:moveTo>
                <a:cubicBezTo>
                  <a:pt x="1357460" y="-23025"/>
                  <a:pt x="6108047" y="303732"/>
                  <a:pt x="8144760" y="295876"/>
                </a:cubicBezTo>
                <a:cubicBezTo>
                  <a:pt x="10181473" y="288020"/>
                  <a:pt x="11545741" y="-70158"/>
                  <a:pt x="12220281" y="12326"/>
                </a:cubicBezTo>
                <a:lnTo>
                  <a:pt x="12192001" y="526833"/>
                </a:lnTo>
                <a:lnTo>
                  <a:pt x="0" y="526833"/>
                </a:lnTo>
                <a:lnTo>
                  <a:pt x="0" y="59460"/>
                </a:lnTo>
                <a:close/>
              </a:path>
            </a:pathLst>
          </a:custGeom>
          <a:solidFill>
            <a:srgbClr val="10B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liennummernplatzhalter 3">
            <a:extLst>
              <a:ext uri="{FF2B5EF4-FFF2-40B4-BE49-F238E27FC236}">
                <a16:creationId xmlns:a16="http://schemas.microsoft.com/office/drawing/2014/main" id="{5E11651D-5DF1-7E8D-8FB0-C7A8E37FFE35}"/>
              </a:ext>
            </a:extLst>
          </p:cNvPr>
          <p:cNvSpPr>
            <a:spLocks noGrp="1"/>
          </p:cNvSpPr>
          <p:nvPr>
            <p:ph type="sldNum" sz="quarter" idx="12"/>
          </p:nvPr>
        </p:nvSpPr>
        <p:spPr>
          <a:xfrm>
            <a:off x="11231249" y="6384631"/>
            <a:ext cx="542826" cy="365125"/>
          </a:xfrm>
        </p:spPr>
        <p:txBody>
          <a:bodyPr/>
          <a:lstStyle/>
          <a:p>
            <a:fld id="{C2405744-A29E-4934-8C45-CBA599106AB2}" type="slidenum">
              <a:rPr lang="de-DE" smtClean="0">
                <a:solidFill>
                  <a:schemeClr val="bg1"/>
                </a:solidFill>
              </a:rPr>
              <a:t>4</a:t>
            </a:fld>
            <a:endParaRPr lang="de-DE">
              <a:solidFill>
                <a:schemeClr val="bg1"/>
              </a:solidFill>
            </a:endParaRPr>
          </a:p>
        </p:txBody>
      </p:sp>
      <p:sp>
        <p:nvSpPr>
          <p:cNvPr id="6" name="Sehne 5">
            <a:extLst>
              <a:ext uri="{FF2B5EF4-FFF2-40B4-BE49-F238E27FC236}">
                <a16:creationId xmlns:a16="http://schemas.microsoft.com/office/drawing/2014/main" id="{92AC079B-0B1A-229D-3F82-1ED3220EAB75}"/>
              </a:ext>
            </a:extLst>
          </p:cNvPr>
          <p:cNvSpPr/>
          <p:nvPr/>
        </p:nvSpPr>
        <p:spPr>
          <a:xfrm rot="6586289">
            <a:off x="50912" y="6476590"/>
            <a:ext cx="416069" cy="619734"/>
          </a:xfrm>
          <a:prstGeom prst="chord">
            <a:avLst/>
          </a:prstGeom>
          <a:solidFill>
            <a:srgbClr val="85BC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Sehne 4">
            <a:extLst>
              <a:ext uri="{FF2B5EF4-FFF2-40B4-BE49-F238E27FC236}">
                <a16:creationId xmlns:a16="http://schemas.microsoft.com/office/drawing/2014/main" id="{962B2013-8BF4-975E-05D7-D0F44318A5A2}"/>
              </a:ext>
            </a:extLst>
          </p:cNvPr>
          <p:cNvSpPr/>
          <p:nvPr/>
        </p:nvSpPr>
        <p:spPr>
          <a:xfrm rot="13630274">
            <a:off x="-182014" y="6179041"/>
            <a:ext cx="345172" cy="919158"/>
          </a:xfrm>
          <a:prstGeom prst="chord">
            <a:avLst>
              <a:gd name="adj1" fmla="val 2700000"/>
              <a:gd name="adj2" fmla="val 13550198"/>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itel 1">
            <a:extLst>
              <a:ext uri="{FF2B5EF4-FFF2-40B4-BE49-F238E27FC236}">
                <a16:creationId xmlns:a16="http://schemas.microsoft.com/office/drawing/2014/main" id="{86698021-D3A0-419E-B324-413D064BDA17}"/>
              </a:ext>
            </a:extLst>
          </p:cNvPr>
          <p:cNvSpPr txBox="1">
            <a:spLocks/>
          </p:cNvSpPr>
          <p:nvPr/>
        </p:nvSpPr>
        <p:spPr>
          <a:xfrm>
            <a:off x="778347" y="55396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3200" dirty="0">
                <a:solidFill>
                  <a:srgbClr val="0C385D"/>
                </a:solidFill>
              </a:rPr>
              <a:t>Wie gut kennen Sie sich mit dem Thema Klimawandel und seinen Auswirkungen aus?</a:t>
            </a:r>
          </a:p>
        </p:txBody>
      </p:sp>
      <p:pic>
        <p:nvPicPr>
          <p:cNvPr id="13" name="Grafik 12">
            <a:extLst>
              <a:ext uri="{FF2B5EF4-FFF2-40B4-BE49-F238E27FC236}">
                <a16:creationId xmlns:a16="http://schemas.microsoft.com/office/drawing/2014/main" id="{E2047898-41A8-4D9C-B512-FD18A10BD8EA}"/>
              </a:ext>
            </a:extLst>
          </p:cNvPr>
          <p:cNvPicPr>
            <a:picLocks noChangeAspect="1"/>
          </p:cNvPicPr>
          <p:nvPr/>
        </p:nvPicPr>
        <p:blipFill>
          <a:blip r:embed="rId3"/>
          <a:stretch>
            <a:fillRect/>
          </a:stretch>
        </p:blipFill>
        <p:spPr>
          <a:xfrm>
            <a:off x="2837586" y="1923977"/>
            <a:ext cx="5516213" cy="3739322"/>
          </a:xfrm>
          <a:prstGeom prst="rect">
            <a:avLst/>
          </a:prstGeom>
        </p:spPr>
      </p:pic>
      <p:sp>
        <p:nvSpPr>
          <p:cNvPr id="8" name="Rechteck 7">
            <a:extLst>
              <a:ext uri="{FF2B5EF4-FFF2-40B4-BE49-F238E27FC236}">
                <a16:creationId xmlns:a16="http://schemas.microsoft.com/office/drawing/2014/main" id="{BF0748E0-B246-4BCC-B3D7-AF117854C783}"/>
              </a:ext>
            </a:extLst>
          </p:cNvPr>
          <p:cNvSpPr/>
          <p:nvPr/>
        </p:nvSpPr>
        <p:spPr>
          <a:xfrm>
            <a:off x="826302" y="5936348"/>
            <a:ext cx="10061609" cy="375552"/>
          </a:xfrm>
          <a:prstGeom prst="rect">
            <a:avLst/>
          </a:prstGeom>
        </p:spPr>
        <p:txBody>
          <a:bodyPr wrap="square">
            <a:spAutoFit/>
          </a:bodyPr>
          <a:lstStyle/>
          <a:p>
            <a:pPr>
              <a:lnSpc>
                <a:spcPct val="107000"/>
              </a:lnSpc>
              <a:spcAft>
                <a:spcPts val="800"/>
              </a:spcAft>
            </a:pPr>
            <a:r>
              <a:rPr lang="de-DE" dirty="0">
                <a:latin typeface="Calibri" panose="020F0502020204030204" pitchFamily="34" charset="0"/>
                <a:ea typeface="Calibri" panose="020F0502020204030204" pitchFamily="34" charset="0"/>
                <a:cs typeface="Times New Roman" panose="02020603050405020304" pitchFamily="18" charset="0"/>
              </a:rPr>
              <a:t>Knapp 67% der 634 Teilnehmenden schätzen ihr Wissen rund um die Auswirkungen sehr gut bis gut ein. </a:t>
            </a:r>
          </a:p>
        </p:txBody>
      </p:sp>
    </p:spTree>
    <p:extLst>
      <p:ext uri="{BB962C8B-B14F-4D97-AF65-F5344CB8AC3E}">
        <p14:creationId xmlns:p14="http://schemas.microsoft.com/office/powerpoint/2010/main" val="3678766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EA5B01-99C9-CF90-CE80-8A582870867C}"/>
              </a:ext>
            </a:extLst>
          </p:cNvPr>
          <p:cNvSpPr>
            <a:spLocks noGrp="1"/>
          </p:cNvSpPr>
          <p:nvPr>
            <p:ph type="title"/>
          </p:nvPr>
        </p:nvSpPr>
        <p:spPr>
          <a:xfrm>
            <a:off x="1951008" y="2294621"/>
            <a:ext cx="10017558" cy="1325563"/>
          </a:xfrm>
        </p:spPr>
        <p:txBody>
          <a:bodyPr>
            <a:normAutofit/>
          </a:bodyPr>
          <a:lstStyle/>
          <a:p>
            <a:r>
              <a:rPr lang="de-DE" dirty="0">
                <a:solidFill>
                  <a:srgbClr val="002E55"/>
                </a:solidFill>
              </a:rPr>
              <a:t>Erleben von Klimawandelfolgen</a:t>
            </a:r>
          </a:p>
        </p:txBody>
      </p:sp>
      <p:pic>
        <p:nvPicPr>
          <p:cNvPr id="9" name="Inhaltsplatzhalter 8" descr="Ein Bild, das Text, Grafiken, Grafikdesign, Schrift enthält.&#10;&#10;Automatisch generierte Beschreibung">
            <a:extLst>
              <a:ext uri="{FF2B5EF4-FFF2-40B4-BE49-F238E27FC236}">
                <a16:creationId xmlns:a16="http://schemas.microsoft.com/office/drawing/2014/main" id="{F426DB4B-D1F6-776F-1BB1-B9674462AEF6}"/>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11012148" y="0"/>
            <a:ext cx="1179851" cy="1325563"/>
          </a:xfrm>
        </p:spPr>
      </p:pic>
      <p:sp>
        <p:nvSpPr>
          <p:cNvPr id="10" name="Inhaltsplatzhalter 2">
            <a:extLst>
              <a:ext uri="{FF2B5EF4-FFF2-40B4-BE49-F238E27FC236}">
                <a16:creationId xmlns:a16="http://schemas.microsoft.com/office/drawing/2014/main" id="{10EBD96A-9143-9ABC-0969-21B0DAC52CA3}"/>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solidFill>
                <a:srgbClr val="002E55"/>
              </a:solidFill>
            </a:endParaRPr>
          </a:p>
          <a:p>
            <a:endParaRPr lang="de-DE" dirty="0">
              <a:solidFill>
                <a:srgbClr val="002E55"/>
              </a:solidFill>
            </a:endParaRPr>
          </a:p>
          <a:p>
            <a:endParaRPr lang="de-DE" dirty="0">
              <a:solidFill>
                <a:srgbClr val="002E55"/>
              </a:solidFill>
            </a:endParaRPr>
          </a:p>
          <a:p>
            <a:endParaRPr lang="de-DE" dirty="0">
              <a:solidFill>
                <a:srgbClr val="002E55"/>
              </a:solidFill>
            </a:endParaRPr>
          </a:p>
          <a:p>
            <a:pPr marL="0" indent="0">
              <a:buNone/>
            </a:pPr>
            <a:endParaRPr lang="de-DE" dirty="0">
              <a:solidFill>
                <a:srgbClr val="002E55"/>
              </a:solidFill>
            </a:endParaRPr>
          </a:p>
        </p:txBody>
      </p:sp>
      <p:sp>
        <p:nvSpPr>
          <p:cNvPr id="12" name="Rechteck 7">
            <a:extLst>
              <a:ext uri="{FF2B5EF4-FFF2-40B4-BE49-F238E27FC236}">
                <a16:creationId xmlns:a16="http://schemas.microsoft.com/office/drawing/2014/main" id="{61E88688-D633-4F74-4A08-169FDCCE2AC4}"/>
              </a:ext>
            </a:extLst>
          </p:cNvPr>
          <p:cNvSpPr/>
          <p:nvPr/>
        </p:nvSpPr>
        <p:spPr>
          <a:xfrm>
            <a:off x="0" y="6356350"/>
            <a:ext cx="12220281" cy="526833"/>
          </a:xfrm>
          <a:custGeom>
            <a:avLst/>
            <a:gdLst>
              <a:gd name="connsiteX0" fmla="*/ 0 w 12192001"/>
              <a:gd name="connsiteY0" fmla="*/ 0 h 325971"/>
              <a:gd name="connsiteX1" fmla="*/ 12192001 w 12192001"/>
              <a:gd name="connsiteY1" fmla="*/ 0 h 325971"/>
              <a:gd name="connsiteX2" fmla="*/ 12192001 w 12192001"/>
              <a:gd name="connsiteY2" fmla="*/ 325971 h 325971"/>
              <a:gd name="connsiteX3" fmla="*/ 0 w 12192001"/>
              <a:gd name="connsiteY3" fmla="*/ 325971 h 325971"/>
              <a:gd name="connsiteX4" fmla="*/ 0 w 12192001"/>
              <a:gd name="connsiteY4" fmla="*/ 0 h 325971"/>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220281"/>
              <a:gd name="connsiteY0" fmla="*/ 51695 h 519068"/>
              <a:gd name="connsiteX1" fmla="*/ 12220281 w 12220281"/>
              <a:gd name="connsiteY1" fmla="*/ 4561 h 519068"/>
              <a:gd name="connsiteX2" fmla="*/ 12192001 w 12220281"/>
              <a:gd name="connsiteY2" fmla="*/ 519068 h 519068"/>
              <a:gd name="connsiteX3" fmla="*/ 0 w 12220281"/>
              <a:gd name="connsiteY3" fmla="*/ 519068 h 519068"/>
              <a:gd name="connsiteX4" fmla="*/ 0 w 12220281"/>
              <a:gd name="connsiteY4" fmla="*/ 51695 h 519068"/>
              <a:gd name="connsiteX0" fmla="*/ 0 w 12220281"/>
              <a:gd name="connsiteY0" fmla="*/ 59460 h 526833"/>
              <a:gd name="connsiteX1" fmla="*/ 8144760 w 12220281"/>
              <a:gd name="connsiteY1" fmla="*/ 295876 h 526833"/>
              <a:gd name="connsiteX2" fmla="*/ 12220281 w 12220281"/>
              <a:gd name="connsiteY2" fmla="*/ 12326 h 526833"/>
              <a:gd name="connsiteX3" fmla="*/ 12192001 w 12220281"/>
              <a:gd name="connsiteY3" fmla="*/ 526833 h 526833"/>
              <a:gd name="connsiteX4" fmla="*/ 0 w 12220281"/>
              <a:gd name="connsiteY4" fmla="*/ 526833 h 526833"/>
              <a:gd name="connsiteX5" fmla="*/ 0 w 12220281"/>
              <a:gd name="connsiteY5" fmla="*/ 59460 h 52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20281" h="526833">
                <a:moveTo>
                  <a:pt x="0" y="59460"/>
                </a:moveTo>
                <a:cubicBezTo>
                  <a:pt x="1357460" y="-23025"/>
                  <a:pt x="6108047" y="303732"/>
                  <a:pt x="8144760" y="295876"/>
                </a:cubicBezTo>
                <a:cubicBezTo>
                  <a:pt x="10181473" y="288020"/>
                  <a:pt x="11545741" y="-70158"/>
                  <a:pt x="12220281" y="12326"/>
                </a:cubicBezTo>
                <a:lnTo>
                  <a:pt x="12192001" y="526833"/>
                </a:lnTo>
                <a:lnTo>
                  <a:pt x="0" y="526833"/>
                </a:lnTo>
                <a:lnTo>
                  <a:pt x="0" y="59460"/>
                </a:lnTo>
                <a:close/>
              </a:path>
            </a:pathLst>
          </a:custGeom>
          <a:solidFill>
            <a:srgbClr val="10B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liennummernplatzhalter 3">
            <a:extLst>
              <a:ext uri="{FF2B5EF4-FFF2-40B4-BE49-F238E27FC236}">
                <a16:creationId xmlns:a16="http://schemas.microsoft.com/office/drawing/2014/main" id="{5E11651D-5DF1-7E8D-8FB0-C7A8E37FFE35}"/>
              </a:ext>
            </a:extLst>
          </p:cNvPr>
          <p:cNvSpPr>
            <a:spLocks noGrp="1"/>
          </p:cNvSpPr>
          <p:nvPr>
            <p:ph type="sldNum" sz="quarter" idx="12"/>
          </p:nvPr>
        </p:nvSpPr>
        <p:spPr>
          <a:xfrm>
            <a:off x="11231249" y="6384631"/>
            <a:ext cx="542826" cy="365125"/>
          </a:xfrm>
        </p:spPr>
        <p:txBody>
          <a:bodyPr/>
          <a:lstStyle/>
          <a:p>
            <a:fld id="{C2405744-A29E-4934-8C45-CBA599106AB2}" type="slidenum">
              <a:rPr lang="de-DE" smtClean="0">
                <a:solidFill>
                  <a:schemeClr val="bg1"/>
                </a:solidFill>
              </a:rPr>
              <a:t>5</a:t>
            </a:fld>
            <a:endParaRPr lang="de-DE">
              <a:solidFill>
                <a:schemeClr val="bg1"/>
              </a:solidFill>
            </a:endParaRPr>
          </a:p>
        </p:txBody>
      </p:sp>
      <p:sp>
        <p:nvSpPr>
          <p:cNvPr id="6" name="Sehne 5">
            <a:extLst>
              <a:ext uri="{FF2B5EF4-FFF2-40B4-BE49-F238E27FC236}">
                <a16:creationId xmlns:a16="http://schemas.microsoft.com/office/drawing/2014/main" id="{92AC079B-0B1A-229D-3F82-1ED3220EAB75}"/>
              </a:ext>
            </a:extLst>
          </p:cNvPr>
          <p:cNvSpPr/>
          <p:nvPr/>
        </p:nvSpPr>
        <p:spPr>
          <a:xfrm rot="6586289">
            <a:off x="50912" y="6476590"/>
            <a:ext cx="416069" cy="619734"/>
          </a:xfrm>
          <a:prstGeom prst="chord">
            <a:avLst/>
          </a:prstGeom>
          <a:solidFill>
            <a:srgbClr val="85BC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Sehne 4">
            <a:extLst>
              <a:ext uri="{FF2B5EF4-FFF2-40B4-BE49-F238E27FC236}">
                <a16:creationId xmlns:a16="http://schemas.microsoft.com/office/drawing/2014/main" id="{962B2013-8BF4-975E-05D7-D0F44318A5A2}"/>
              </a:ext>
            </a:extLst>
          </p:cNvPr>
          <p:cNvSpPr/>
          <p:nvPr/>
        </p:nvSpPr>
        <p:spPr>
          <a:xfrm rot="13630274">
            <a:off x="-182014" y="6179041"/>
            <a:ext cx="345172" cy="919158"/>
          </a:xfrm>
          <a:prstGeom prst="chord">
            <a:avLst>
              <a:gd name="adj1" fmla="val 2700000"/>
              <a:gd name="adj2" fmla="val 13550198"/>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598251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EA5B01-99C9-CF90-CE80-8A582870867C}"/>
              </a:ext>
            </a:extLst>
          </p:cNvPr>
          <p:cNvSpPr>
            <a:spLocks noGrp="1"/>
          </p:cNvSpPr>
          <p:nvPr>
            <p:ph type="title"/>
          </p:nvPr>
        </p:nvSpPr>
        <p:spPr>
          <a:xfrm>
            <a:off x="838200" y="469656"/>
            <a:ext cx="10017558" cy="1325563"/>
          </a:xfrm>
        </p:spPr>
        <p:txBody>
          <a:bodyPr>
            <a:noAutofit/>
          </a:bodyPr>
          <a:lstStyle/>
          <a:p>
            <a:r>
              <a:rPr lang="de-DE" sz="2800" dirty="0">
                <a:solidFill>
                  <a:srgbClr val="0C385D"/>
                </a:solidFill>
              </a:rPr>
              <a:t>Wie belastet fühlen Sie sich aufgrund von folgenden Extremwetterereignissen in den letzten Jahren? </a:t>
            </a:r>
            <a:br>
              <a:rPr lang="de-DE" sz="3200" dirty="0"/>
            </a:br>
            <a:r>
              <a:rPr lang="de-DE" sz="1800" b="1" dirty="0"/>
              <a:t>N= 664</a:t>
            </a:r>
            <a:endParaRPr lang="de-DE" sz="3200" dirty="0">
              <a:solidFill>
                <a:srgbClr val="002E55"/>
              </a:solidFill>
            </a:endParaRPr>
          </a:p>
        </p:txBody>
      </p:sp>
      <p:pic>
        <p:nvPicPr>
          <p:cNvPr id="9" name="Inhaltsplatzhalter 8" descr="Ein Bild, das Text, Grafiken, Grafikdesign, Schrift enthält.&#10;&#10;Automatisch generierte Beschreibung">
            <a:extLst>
              <a:ext uri="{FF2B5EF4-FFF2-40B4-BE49-F238E27FC236}">
                <a16:creationId xmlns:a16="http://schemas.microsoft.com/office/drawing/2014/main" id="{F426DB4B-D1F6-776F-1BB1-B9674462AEF6}"/>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11012148" y="0"/>
            <a:ext cx="1179851" cy="1325563"/>
          </a:xfrm>
        </p:spPr>
      </p:pic>
      <p:sp>
        <p:nvSpPr>
          <p:cNvPr id="10" name="Inhaltsplatzhalter 2">
            <a:extLst>
              <a:ext uri="{FF2B5EF4-FFF2-40B4-BE49-F238E27FC236}">
                <a16:creationId xmlns:a16="http://schemas.microsoft.com/office/drawing/2014/main" id="{10EBD96A-9143-9ABC-0969-21B0DAC52CA3}"/>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solidFill>
                <a:srgbClr val="002E55"/>
              </a:solidFill>
            </a:endParaRPr>
          </a:p>
          <a:p>
            <a:endParaRPr lang="de-DE" dirty="0">
              <a:solidFill>
                <a:srgbClr val="002E55"/>
              </a:solidFill>
            </a:endParaRPr>
          </a:p>
          <a:p>
            <a:endParaRPr lang="de-DE" dirty="0">
              <a:solidFill>
                <a:srgbClr val="002E55"/>
              </a:solidFill>
            </a:endParaRPr>
          </a:p>
          <a:p>
            <a:endParaRPr lang="de-DE" dirty="0">
              <a:solidFill>
                <a:srgbClr val="002E55"/>
              </a:solidFill>
            </a:endParaRPr>
          </a:p>
          <a:p>
            <a:pPr marL="0" indent="0">
              <a:buNone/>
            </a:pPr>
            <a:endParaRPr lang="de-DE" dirty="0">
              <a:solidFill>
                <a:srgbClr val="002E55"/>
              </a:solidFill>
            </a:endParaRPr>
          </a:p>
        </p:txBody>
      </p:sp>
      <p:sp>
        <p:nvSpPr>
          <p:cNvPr id="12" name="Rechteck 7">
            <a:extLst>
              <a:ext uri="{FF2B5EF4-FFF2-40B4-BE49-F238E27FC236}">
                <a16:creationId xmlns:a16="http://schemas.microsoft.com/office/drawing/2014/main" id="{61E88688-D633-4F74-4A08-169FDCCE2AC4}"/>
              </a:ext>
            </a:extLst>
          </p:cNvPr>
          <p:cNvSpPr/>
          <p:nvPr/>
        </p:nvSpPr>
        <p:spPr>
          <a:xfrm>
            <a:off x="0" y="6356350"/>
            <a:ext cx="12220281" cy="526833"/>
          </a:xfrm>
          <a:custGeom>
            <a:avLst/>
            <a:gdLst>
              <a:gd name="connsiteX0" fmla="*/ 0 w 12192001"/>
              <a:gd name="connsiteY0" fmla="*/ 0 h 325971"/>
              <a:gd name="connsiteX1" fmla="*/ 12192001 w 12192001"/>
              <a:gd name="connsiteY1" fmla="*/ 0 h 325971"/>
              <a:gd name="connsiteX2" fmla="*/ 12192001 w 12192001"/>
              <a:gd name="connsiteY2" fmla="*/ 325971 h 325971"/>
              <a:gd name="connsiteX3" fmla="*/ 0 w 12192001"/>
              <a:gd name="connsiteY3" fmla="*/ 325971 h 325971"/>
              <a:gd name="connsiteX4" fmla="*/ 0 w 12192001"/>
              <a:gd name="connsiteY4" fmla="*/ 0 h 325971"/>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220281"/>
              <a:gd name="connsiteY0" fmla="*/ 51695 h 519068"/>
              <a:gd name="connsiteX1" fmla="*/ 12220281 w 12220281"/>
              <a:gd name="connsiteY1" fmla="*/ 4561 h 519068"/>
              <a:gd name="connsiteX2" fmla="*/ 12192001 w 12220281"/>
              <a:gd name="connsiteY2" fmla="*/ 519068 h 519068"/>
              <a:gd name="connsiteX3" fmla="*/ 0 w 12220281"/>
              <a:gd name="connsiteY3" fmla="*/ 519068 h 519068"/>
              <a:gd name="connsiteX4" fmla="*/ 0 w 12220281"/>
              <a:gd name="connsiteY4" fmla="*/ 51695 h 519068"/>
              <a:gd name="connsiteX0" fmla="*/ 0 w 12220281"/>
              <a:gd name="connsiteY0" fmla="*/ 59460 h 526833"/>
              <a:gd name="connsiteX1" fmla="*/ 8144760 w 12220281"/>
              <a:gd name="connsiteY1" fmla="*/ 295876 h 526833"/>
              <a:gd name="connsiteX2" fmla="*/ 12220281 w 12220281"/>
              <a:gd name="connsiteY2" fmla="*/ 12326 h 526833"/>
              <a:gd name="connsiteX3" fmla="*/ 12192001 w 12220281"/>
              <a:gd name="connsiteY3" fmla="*/ 526833 h 526833"/>
              <a:gd name="connsiteX4" fmla="*/ 0 w 12220281"/>
              <a:gd name="connsiteY4" fmla="*/ 526833 h 526833"/>
              <a:gd name="connsiteX5" fmla="*/ 0 w 12220281"/>
              <a:gd name="connsiteY5" fmla="*/ 59460 h 52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20281" h="526833">
                <a:moveTo>
                  <a:pt x="0" y="59460"/>
                </a:moveTo>
                <a:cubicBezTo>
                  <a:pt x="1357460" y="-23025"/>
                  <a:pt x="6108047" y="303732"/>
                  <a:pt x="8144760" y="295876"/>
                </a:cubicBezTo>
                <a:cubicBezTo>
                  <a:pt x="10181473" y="288020"/>
                  <a:pt x="11545741" y="-70158"/>
                  <a:pt x="12220281" y="12326"/>
                </a:cubicBezTo>
                <a:lnTo>
                  <a:pt x="12192001" y="526833"/>
                </a:lnTo>
                <a:lnTo>
                  <a:pt x="0" y="526833"/>
                </a:lnTo>
                <a:lnTo>
                  <a:pt x="0" y="59460"/>
                </a:lnTo>
                <a:close/>
              </a:path>
            </a:pathLst>
          </a:custGeom>
          <a:solidFill>
            <a:srgbClr val="10B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liennummernplatzhalter 3">
            <a:extLst>
              <a:ext uri="{FF2B5EF4-FFF2-40B4-BE49-F238E27FC236}">
                <a16:creationId xmlns:a16="http://schemas.microsoft.com/office/drawing/2014/main" id="{5E11651D-5DF1-7E8D-8FB0-C7A8E37FFE35}"/>
              </a:ext>
            </a:extLst>
          </p:cNvPr>
          <p:cNvSpPr>
            <a:spLocks noGrp="1"/>
          </p:cNvSpPr>
          <p:nvPr>
            <p:ph type="sldNum" sz="quarter" idx="12"/>
          </p:nvPr>
        </p:nvSpPr>
        <p:spPr>
          <a:xfrm>
            <a:off x="11231249" y="6384631"/>
            <a:ext cx="542826" cy="365125"/>
          </a:xfrm>
        </p:spPr>
        <p:txBody>
          <a:bodyPr/>
          <a:lstStyle/>
          <a:p>
            <a:fld id="{C2405744-A29E-4934-8C45-CBA599106AB2}" type="slidenum">
              <a:rPr lang="de-DE" smtClean="0">
                <a:solidFill>
                  <a:schemeClr val="bg1"/>
                </a:solidFill>
              </a:rPr>
              <a:t>6</a:t>
            </a:fld>
            <a:endParaRPr lang="de-DE">
              <a:solidFill>
                <a:schemeClr val="bg1"/>
              </a:solidFill>
            </a:endParaRPr>
          </a:p>
        </p:txBody>
      </p:sp>
      <p:sp>
        <p:nvSpPr>
          <p:cNvPr id="6" name="Sehne 5">
            <a:extLst>
              <a:ext uri="{FF2B5EF4-FFF2-40B4-BE49-F238E27FC236}">
                <a16:creationId xmlns:a16="http://schemas.microsoft.com/office/drawing/2014/main" id="{92AC079B-0B1A-229D-3F82-1ED3220EAB75}"/>
              </a:ext>
            </a:extLst>
          </p:cNvPr>
          <p:cNvSpPr/>
          <p:nvPr/>
        </p:nvSpPr>
        <p:spPr>
          <a:xfrm rot="6586289">
            <a:off x="50912" y="6476590"/>
            <a:ext cx="416069" cy="619734"/>
          </a:xfrm>
          <a:prstGeom prst="chord">
            <a:avLst/>
          </a:prstGeom>
          <a:solidFill>
            <a:srgbClr val="85BC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Sehne 4">
            <a:extLst>
              <a:ext uri="{FF2B5EF4-FFF2-40B4-BE49-F238E27FC236}">
                <a16:creationId xmlns:a16="http://schemas.microsoft.com/office/drawing/2014/main" id="{962B2013-8BF4-975E-05D7-D0F44318A5A2}"/>
              </a:ext>
            </a:extLst>
          </p:cNvPr>
          <p:cNvSpPr/>
          <p:nvPr/>
        </p:nvSpPr>
        <p:spPr>
          <a:xfrm rot="13630274">
            <a:off x="-182014" y="6179041"/>
            <a:ext cx="345172" cy="919158"/>
          </a:xfrm>
          <a:prstGeom prst="chord">
            <a:avLst>
              <a:gd name="adj1" fmla="val 2700000"/>
              <a:gd name="adj2" fmla="val 13550198"/>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a:extLst>
              <a:ext uri="{FF2B5EF4-FFF2-40B4-BE49-F238E27FC236}">
                <a16:creationId xmlns:a16="http://schemas.microsoft.com/office/drawing/2014/main" id="{E670A2EB-E03F-47E9-9785-F7989FC7AB2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3042" y="1552936"/>
            <a:ext cx="6503547" cy="3322648"/>
          </a:xfrm>
          <a:prstGeom prst="rect">
            <a:avLst/>
          </a:prstGeom>
          <a:noFill/>
          <a:ln>
            <a:noFill/>
          </a:ln>
        </p:spPr>
      </p:pic>
      <p:sp>
        <p:nvSpPr>
          <p:cNvPr id="3" name="Rechteck 2">
            <a:extLst>
              <a:ext uri="{FF2B5EF4-FFF2-40B4-BE49-F238E27FC236}">
                <a16:creationId xmlns:a16="http://schemas.microsoft.com/office/drawing/2014/main" id="{E8B23E32-C538-4748-930E-BA71A8EE6AAC}"/>
              </a:ext>
            </a:extLst>
          </p:cNvPr>
          <p:cNvSpPr/>
          <p:nvPr/>
        </p:nvSpPr>
        <p:spPr>
          <a:xfrm>
            <a:off x="2393042" y="5073852"/>
            <a:ext cx="6810842" cy="1200329"/>
          </a:xfrm>
          <a:prstGeom prst="rect">
            <a:avLst/>
          </a:prstGeom>
        </p:spPr>
        <p:txBody>
          <a:bodyPr wrap="square">
            <a:spAutoFit/>
          </a:bodyPr>
          <a:lstStyle/>
          <a:p>
            <a:r>
              <a:rPr lang="de-DE" dirty="0"/>
              <a:t>Die Menschen im Landkreis fühlen sich vor allem durch: </a:t>
            </a:r>
          </a:p>
          <a:p>
            <a:pPr marL="342900" indent="-342900">
              <a:buAutoNum type="arabicPeriod"/>
            </a:pPr>
            <a:r>
              <a:rPr lang="de-DE" dirty="0"/>
              <a:t>Hitze</a:t>
            </a:r>
          </a:p>
          <a:p>
            <a:pPr marL="342900" indent="-342900">
              <a:buAutoNum type="arabicPeriod"/>
            </a:pPr>
            <a:r>
              <a:rPr lang="de-DE" dirty="0"/>
              <a:t>Dürre und Trockenheit </a:t>
            </a:r>
          </a:p>
          <a:p>
            <a:pPr marL="342900" indent="-342900">
              <a:buAutoNum type="arabicPeriod"/>
            </a:pPr>
            <a:r>
              <a:rPr lang="de-DE" dirty="0"/>
              <a:t>Starkregen und Hochwasser belastet. </a:t>
            </a:r>
          </a:p>
        </p:txBody>
      </p:sp>
    </p:spTree>
    <p:extLst>
      <p:ext uri="{BB962C8B-B14F-4D97-AF65-F5344CB8AC3E}">
        <p14:creationId xmlns:p14="http://schemas.microsoft.com/office/powerpoint/2010/main" val="2382631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EA5B01-99C9-CF90-CE80-8A582870867C}"/>
              </a:ext>
            </a:extLst>
          </p:cNvPr>
          <p:cNvSpPr>
            <a:spLocks noGrp="1"/>
          </p:cNvSpPr>
          <p:nvPr>
            <p:ph type="title"/>
          </p:nvPr>
        </p:nvSpPr>
        <p:spPr>
          <a:xfrm>
            <a:off x="704634" y="290178"/>
            <a:ext cx="10017558" cy="1325563"/>
          </a:xfrm>
        </p:spPr>
        <p:txBody>
          <a:bodyPr>
            <a:normAutofit/>
          </a:bodyPr>
          <a:lstStyle/>
          <a:p>
            <a:pPr algn="ctr"/>
            <a:r>
              <a:rPr lang="de-DE" sz="2000" dirty="0">
                <a:solidFill>
                  <a:srgbClr val="0C385D"/>
                </a:solidFill>
              </a:rPr>
              <a:t>Welche der folgenden Ereignisse haben Sie in Ihrem Zuhause oder in Ihrer Region in den letzten Jahren erlebt?</a:t>
            </a:r>
            <a:br>
              <a:rPr lang="de-DE" sz="4000" dirty="0"/>
            </a:br>
            <a:r>
              <a:rPr lang="de-DE" sz="1400" b="1" dirty="0"/>
              <a:t>N= 637</a:t>
            </a:r>
            <a:endParaRPr lang="de-DE" sz="4000" dirty="0">
              <a:solidFill>
                <a:srgbClr val="002E55"/>
              </a:solidFill>
            </a:endParaRPr>
          </a:p>
        </p:txBody>
      </p:sp>
      <p:pic>
        <p:nvPicPr>
          <p:cNvPr id="9" name="Inhaltsplatzhalter 8" descr="Ein Bild, das Text, Grafiken, Grafikdesign, Schrift enthält.&#10;&#10;Automatisch generierte Beschreibung">
            <a:extLst>
              <a:ext uri="{FF2B5EF4-FFF2-40B4-BE49-F238E27FC236}">
                <a16:creationId xmlns:a16="http://schemas.microsoft.com/office/drawing/2014/main" id="{F426DB4B-D1F6-776F-1BB1-B9674462AEF6}"/>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10595728" y="0"/>
            <a:ext cx="1596272" cy="1793412"/>
          </a:xfrm>
        </p:spPr>
      </p:pic>
      <p:sp>
        <p:nvSpPr>
          <p:cNvPr id="10" name="Inhaltsplatzhalter 2">
            <a:extLst>
              <a:ext uri="{FF2B5EF4-FFF2-40B4-BE49-F238E27FC236}">
                <a16:creationId xmlns:a16="http://schemas.microsoft.com/office/drawing/2014/main" id="{10EBD96A-9143-9ABC-0969-21B0DAC52CA3}"/>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solidFill>
                <a:srgbClr val="002E55"/>
              </a:solidFill>
            </a:endParaRPr>
          </a:p>
          <a:p>
            <a:endParaRPr lang="de-DE" dirty="0">
              <a:solidFill>
                <a:srgbClr val="002E55"/>
              </a:solidFill>
            </a:endParaRPr>
          </a:p>
          <a:p>
            <a:endParaRPr lang="de-DE" dirty="0">
              <a:solidFill>
                <a:srgbClr val="002E55"/>
              </a:solidFill>
            </a:endParaRPr>
          </a:p>
          <a:p>
            <a:endParaRPr lang="de-DE" dirty="0">
              <a:solidFill>
                <a:srgbClr val="002E55"/>
              </a:solidFill>
            </a:endParaRPr>
          </a:p>
          <a:p>
            <a:pPr marL="0" indent="0">
              <a:buNone/>
            </a:pPr>
            <a:endParaRPr lang="de-DE" dirty="0">
              <a:solidFill>
                <a:srgbClr val="002E55"/>
              </a:solidFill>
            </a:endParaRPr>
          </a:p>
        </p:txBody>
      </p:sp>
      <p:sp>
        <p:nvSpPr>
          <p:cNvPr id="12" name="Rechteck 7">
            <a:extLst>
              <a:ext uri="{FF2B5EF4-FFF2-40B4-BE49-F238E27FC236}">
                <a16:creationId xmlns:a16="http://schemas.microsoft.com/office/drawing/2014/main" id="{61E88688-D633-4F74-4A08-169FDCCE2AC4}"/>
              </a:ext>
            </a:extLst>
          </p:cNvPr>
          <p:cNvSpPr/>
          <p:nvPr/>
        </p:nvSpPr>
        <p:spPr>
          <a:xfrm>
            <a:off x="0" y="6356350"/>
            <a:ext cx="12220281" cy="526833"/>
          </a:xfrm>
          <a:custGeom>
            <a:avLst/>
            <a:gdLst>
              <a:gd name="connsiteX0" fmla="*/ 0 w 12192001"/>
              <a:gd name="connsiteY0" fmla="*/ 0 h 325971"/>
              <a:gd name="connsiteX1" fmla="*/ 12192001 w 12192001"/>
              <a:gd name="connsiteY1" fmla="*/ 0 h 325971"/>
              <a:gd name="connsiteX2" fmla="*/ 12192001 w 12192001"/>
              <a:gd name="connsiteY2" fmla="*/ 325971 h 325971"/>
              <a:gd name="connsiteX3" fmla="*/ 0 w 12192001"/>
              <a:gd name="connsiteY3" fmla="*/ 325971 h 325971"/>
              <a:gd name="connsiteX4" fmla="*/ 0 w 12192001"/>
              <a:gd name="connsiteY4" fmla="*/ 0 h 325971"/>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220281"/>
              <a:gd name="connsiteY0" fmla="*/ 51695 h 519068"/>
              <a:gd name="connsiteX1" fmla="*/ 12220281 w 12220281"/>
              <a:gd name="connsiteY1" fmla="*/ 4561 h 519068"/>
              <a:gd name="connsiteX2" fmla="*/ 12192001 w 12220281"/>
              <a:gd name="connsiteY2" fmla="*/ 519068 h 519068"/>
              <a:gd name="connsiteX3" fmla="*/ 0 w 12220281"/>
              <a:gd name="connsiteY3" fmla="*/ 519068 h 519068"/>
              <a:gd name="connsiteX4" fmla="*/ 0 w 12220281"/>
              <a:gd name="connsiteY4" fmla="*/ 51695 h 519068"/>
              <a:gd name="connsiteX0" fmla="*/ 0 w 12220281"/>
              <a:gd name="connsiteY0" fmla="*/ 59460 h 526833"/>
              <a:gd name="connsiteX1" fmla="*/ 8144760 w 12220281"/>
              <a:gd name="connsiteY1" fmla="*/ 295876 h 526833"/>
              <a:gd name="connsiteX2" fmla="*/ 12220281 w 12220281"/>
              <a:gd name="connsiteY2" fmla="*/ 12326 h 526833"/>
              <a:gd name="connsiteX3" fmla="*/ 12192001 w 12220281"/>
              <a:gd name="connsiteY3" fmla="*/ 526833 h 526833"/>
              <a:gd name="connsiteX4" fmla="*/ 0 w 12220281"/>
              <a:gd name="connsiteY4" fmla="*/ 526833 h 526833"/>
              <a:gd name="connsiteX5" fmla="*/ 0 w 12220281"/>
              <a:gd name="connsiteY5" fmla="*/ 59460 h 52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20281" h="526833">
                <a:moveTo>
                  <a:pt x="0" y="59460"/>
                </a:moveTo>
                <a:cubicBezTo>
                  <a:pt x="1357460" y="-23025"/>
                  <a:pt x="6108047" y="303732"/>
                  <a:pt x="8144760" y="295876"/>
                </a:cubicBezTo>
                <a:cubicBezTo>
                  <a:pt x="10181473" y="288020"/>
                  <a:pt x="11545741" y="-70158"/>
                  <a:pt x="12220281" y="12326"/>
                </a:cubicBezTo>
                <a:lnTo>
                  <a:pt x="12192001" y="526833"/>
                </a:lnTo>
                <a:lnTo>
                  <a:pt x="0" y="526833"/>
                </a:lnTo>
                <a:lnTo>
                  <a:pt x="0" y="59460"/>
                </a:lnTo>
                <a:close/>
              </a:path>
            </a:pathLst>
          </a:custGeom>
          <a:solidFill>
            <a:srgbClr val="10B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liennummernplatzhalter 3">
            <a:extLst>
              <a:ext uri="{FF2B5EF4-FFF2-40B4-BE49-F238E27FC236}">
                <a16:creationId xmlns:a16="http://schemas.microsoft.com/office/drawing/2014/main" id="{5E11651D-5DF1-7E8D-8FB0-C7A8E37FFE35}"/>
              </a:ext>
            </a:extLst>
          </p:cNvPr>
          <p:cNvSpPr>
            <a:spLocks noGrp="1"/>
          </p:cNvSpPr>
          <p:nvPr>
            <p:ph type="sldNum" sz="quarter" idx="12"/>
          </p:nvPr>
        </p:nvSpPr>
        <p:spPr>
          <a:xfrm>
            <a:off x="11231249" y="6384631"/>
            <a:ext cx="542826" cy="365125"/>
          </a:xfrm>
        </p:spPr>
        <p:txBody>
          <a:bodyPr/>
          <a:lstStyle/>
          <a:p>
            <a:fld id="{C2405744-A29E-4934-8C45-CBA599106AB2}" type="slidenum">
              <a:rPr lang="de-DE" smtClean="0">
                <a:solidFill>
                  <a:schemeClr val="bg1"/>
                </a:solidFill>
              </a:rPr>
              <a:t>7</a:t>
            </a:fld>
            <a:endParaRPr lang="de-DE">
              <a:solidFill>
                <a:schemeClr val="bg1"/>
              </a:solidFill>
            </a:endParaRPr>
          </a:p>
        </p:txBody>
      </p:sp>
      <p:sp>
        <p:nvSpPr>
          <p:cNvPr id="6" name="Sehne 5">
            <a:extLst>
              <a:ext uri="{FF2B5EF4-FFF2-40B4-BE49-F238E27FC236}">
                <a16:creationId xmlns:a16="http://schemas.microsoft.com/office/drawing/2014/main" id="{92AC079B-0B1A-229D-3F82-1ED3220EAB75}"/>
              </a:ext>
            </a:extLst>
          </p:cNvPr>
          <p:cNvSpPr/>
          <p:nvPr/>
        </p:nvSpPr>
        <p:spPr>
          <a:xfrm rot="6586289">
            <a:off x="50912" y="6476590"/>
            <a:ext cx="416069" cy="619734"/>
          </a:xfrm>
          <a:prstGeom prst="chord">
            <a:avLst/>
          </a:prstGeom>
          <a:solidFill>
            <a:srgbClr val="85BC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Sehne 4">
            <a:extLst>
              <a:ext uri="{FF2B5EF4-FFF2-40B4-BE49-F238E27FC236}">
                <a16:creationId xmlns:a16="http://schemas.microsoft.com/office/drawing/2014/main" id="{962B2013-8BF4-975E-05D7-D0F44318A5A2}"/>
              </a:ext>
            </a:extLst>
          </p:cNvPr>
          <p:cNvSpPr/>
          <p:nvPr/>
        </p:nvSpPr>
        <p:spPr>
          <a:xfrm rot="13630274">
            <a:off x="-182014" y="6179041"/>
            <a:ext cx="345172" cy="919158"/>
          </a:xfrm>
          <a:prstGeom prst="chord">
            <a:avLst>
              <a:gd name="adj1" fmla="val 2700000"/>
              <a:gd name="adj2" fmla="val 13550198"/>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a:extLst>
              <a:ext uri="{FF2B5EF4-FFF2-40B4-BE49-F238E27FC236}">
                <a16:creationId xmlns:a16="http://schemas.microsoft.com/office/drawing/2014/main" id="{217392BC-6E84-4043-8123-5594F554D107}"/>
              </a:ext>
            </a:extLst>
          </p:cNvPr>
          <p:cNvPicPr>
            <a:picLocks noChangeAspect="1"/>
          </p:cNvPicPr>
          <p:nvPr/>
        </p:nvPicPr>
        <p:blipFill>
          <a:blip r:embed="rId3"/>
          <a:stretch>
            <a:fillRect/>
          </a:stretch>
        </p:blipFill>
        <p:spPr>
          <a:xfrm>
            <a:off x="971766" y="1667851"/>
            <a:ext cx="9750426" cy="3017373"/>
          </a:xfrm>
          <a:prstGeom prst="rect">
            <a:avLst/>
          </a:prstGeom>
        </p:spPr>
      </p:pic>
      <p:sp>
        <p:nvSpPr>
          <p:cNvPr id="7" name="Rechteck 6">
            <a:extLst>
              <a:ext uri="{FF2B5EF4-FFF2-40B4-BE49-F238E27FC236}">
                <a16:creationId xmlns:a16="http://schemas.microsoft.com/office/drawing/2014/main" id="{0879F3D9-5792-43A5-BF7A-29AB53C82121}"/>
              </a:ext>
            </a:extLst>
          </p:cNvPr>
          <p:cNvSpPr/>
          <p:nvPr/>
        </p:nvSpPr>
        <p:spPr>
          <a:xfrm>
            <a:off x="444948" y="4860124"/>
            <a:ext cx="11604812" cy="1569660"/>
          </a:xfrm>
          <a:prstGeom prst="rect">
            <a:avLst/>
          </a:prstGeom>
        </p:spPr>
        <p:txBody>
          <a:bodyPr wrap="square">
            <a:spAutoFit/>
          </a:bodyPr>
          <a:lstStyle/>
          <a:p>
            <a:r>
              <a:rPr lang="de-DE" sz="1600" dirty="0"/>
              <a:t>Klimabedingte Veränderungen werden v.a. durch:</a:t>
            </a:r>
          </a:p>
          <a:p>
            <a:pPr marL="342900" indent="-342900">
              <a:buAutoNum type="arabicPeriod"/>
            </a:pPr>
            <a:r>
              <a:rPr lang="de-DE" sz="1600" b="1" dirty="0"/>
              <a:t>Schäden an Wäldern durch Stürme, Trockenheit oder andere Ereignisse</a:t>
            </a:r>
            <a:r>
              <a:rPr lang="de-DE" sz="1600" dirty="0"/>
              <a:t> (rund 490 Nennungen)</a:t>
            </a:r>
          </a:p>
          <a:p>
            <a:pPr marL="342900" indent="-342900">
              <a:buAutoNum type="arabicPeriod"/>
            </a:pPr>
            <a:r>
              <a:rPr lang="de-DE" sz="1600" b="1" dirty="0"/>
              <a:t>Verlust von Insekten, Vögeln und Pflanzenarten</a:t>
            </a:r>
            <a:r>
              <a:rPr lang="de-DE" sz="1600" dirty="0"/>
              <a:t> </a:t>
            </a:r>
          </a:p>
          <a:p>
            <a:pPr marL="342900" indent="-342900">
              <a:buAutoNum type="arabicPeriod"/>
            </a:pPr>
            <a:r>
              <a:rPr lang="de-DE" sz="1600" b="1" dirty="0"/>
              <a:t>aufgeheizte Straßen oder vertrockneten Parks  </a:t>
            </a:r>
            <a:r>
              <a:rPr lang="de-DE" sz="1600" dirty="0"/>
              <a:t>wahrgenommen</a:t>
            </a:r>
          </a:p>
          <a:p>
            <a:r>
              <a:rPr lang="de-DE" sz="1600" dirty="0"/>
              <a:t>Generell wurden viele Klimawandelereignisse von den Betroffenen angegeben </a:t>
            </a:r>
            <a:r>
              <a:rPr lang="de-DE" sz="1600" dirty="0">
                <a:sym typeface="Wingdings" panose="05000000000000000000" pitchFamily="2" charset="2"/>
              </a:rPr>
              <a:t> </a:t>
            </a:r>
            <a:r>
              <a:rPr lang="de-DE" sz="1600" dirty="0"/>
              <a:t>verdeutlicht die breite Wahrnehmung und Relevanz der Klimafolgen im Alltag </a:t>
            </a:r>
          </a:p>
        </p:txBody>
      </p:sp>
    </p:spTree>
    <p:extLst>
      <p:ext uri="{BB962C8B-B14F-4D97-AF65-F5344CB8AC3E}">
        <p14:creationId xmlns:p14="http://schemas.microsoft.com/office/powerpoint/2010/main" val="1453256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EA5B01-99C9-CF90-CE80-8A582870867C}"/>
              </a:ext>
            </a:extLst>
          </p:cNvPr>
          <p:cNvSpPr>
            <a:spLocks noGrp="1"/>
          </p:cNvSpPr>
          <p:nvPr>
            <p:ph type="title"/>
          </p:nvPr>
        </p:nvSpPr>
        <p:spPr>
          <a:xfrm>
            <a:off x="578169" y="356939"/>
            <a:ext cx="10017558" cy="1325563"/>
          </a:xfrm>
        </p:spPr>
        <p:txBody>
          <a:bodyPr>
            <a:normAutofit fontScale="90000"/>
          </a:bodyPr>
          <a:lstStyle/>
          <a:p>
            <a:r>
              <a:rPr lang="de-DE" sz="2700" dirty="0">
                <a:solidFill>
                  <a:srgbClr val="0C385D"/>
                </a:solidFill>
              </a:rPr>
              <a:t>Kommentare nach Oberkategorien sortiert: Welche der folgenden Ereignisse haben Sie in Ihrem Zuhause oder in Ihrer Region in den letzten Jahren erlebt?</a:t>
            </a:r>
            <a:br>
              <a:rPr lang="de-DE" dirty="0"/>
            </a:br>
            <a:endParaRPr lang="de-DE" dirty="0">
              <a:solidFill>
                <a:srgbClr val="002E55"/>
              </a:solidFill>
            </a:endParaRPr>
          </a:p>
        </p:txBody>
      </p:sp>
      <p:pic>
        <p:nvPicPr>
          <p:cNvPr id="9" name="Inhaltsplatzhalter 8" descr="Ein Bild, das Text, Grafiken, Grafikdesign, Schrift enthält.&#10;&#10;Automatisch generierte Beschreibung">
            <a:extLst>
              <a:ext uri="{FF2B5EF4-FFF2-40B4-BE49-F238E27FC236}">
                <a16:creationId xmlns:a16="http://schemas.microsoft.com/office/drawing/2014/main" id="{F426DB4B-D1F6-776F-1BB1-B9674462AEF6}"/>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10595728" y="0"/>
            <a:ext cx="1596272" cy="1793412"/>
          </a:xfrm>
        </p:spPr>
      </p:pic>
      <p:sp>
        <p:nvSpPr>
          <p:cNvPr id="10" name="Inhaltsplatzhalter 2">
            <a:extLst>
              <a:ext uri="{FF2B5EF4-FFF2-40B4-BE49-F238E27FC236}">
                <a16:creationId xmlns:a16="http://schemas.microsoft.com/office/drawing/2014/main" id="{10EBD96A-9143-9ABC-0969-21B0DAC52CA3}"/>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solidFill>
                <a:srgbClr val="002E55"/>
              </a:solidFill>
            </a:endParaRPr>
          </a:p>
          <a:p>
            <a:endParaRPr lang="de-DE" dirty="0">
              <a:solidFill>
                <a:srgbClr val="002E55"/>
              </a:solidFill>
            </a:endParaRPr>
          </a:p>
          <a:p>
            <a:endParaRPr lang="de-DE" dirty="0">
              <a:solidFill>
                <a:srgbClr val="002E55"/>
              </a:solidFill>
            </a:endParaRPr>
          </a:p>
          <a:p>
            <a:endParaRPr lang="de-DE" dirty="0">
              <a:solidFill>
                <a:srgbClr val="002E55"/>
              </a:solidFill>
            </a:endParaRPr>
          </a:p>
          <a:p>
            <a:pPr marL="0" indent="0">
              <a:buNone/>
            </a:pPr>
            <a:endParaRPr lang="de-DE" dirty="0">
              <a:solidFill>
                <a:srgbClr val="002E55"/>
              </a:solidFill>
            </a:endParaRPr>
          </a:p>
        </p:txBody>
      </p:sp>
      <p:sp>
        <p:nvSpPr>
          <p:cNvPr id="12" name="Rechteck 7">
            <a:extLst>
              <a:ext uri="{FF2B5EF4-FFF2-40B4-BE49-F238E27FC236}">
                <a16:creationId xmlns:a16="http://schemas.microsoft.com/office/drawing/2014/main" id="{61E88688-D633-4F74-4A08-169FDCCE2AC4}"/>
              </a:ext>
            </a:extLst>
          </p:cNvPr>
          <p:cNvSpPr/>
          <p:nvPr/>
        </p:nvSpPr>
        <p:spPr>
          <a:xfrm>
            <a:off x="0" y="6356350"/>
            <a:ext cx="12220281" cy="526833"/>
          </a:xfrm>
          <a:custGeom>
            <a:avLst/>
            <a:gdLst>
              <a:gd name="connsiteX0" fmla="*/ 0 w 12192001"/>
              <a:gd name="connsiteY0" fmla="*/ 0 h 325971"/>
              <a:gd name="connsiteX1" fmla="*/ 12192001 w 12192001"/>
              <a:gd name="connsiteY1" fmla="*/ 0 h 325971"/>
              <a:gd name="connsiteX2" fmla="*/ 12192001 w 12192001"/>
              <a:gd name="connsiteY2" fmla="*/ 325971 h 325971"/>
              <a:gd name="connsiteX3" fmla="*/ 0 w 12192001"/>
              <a:gd name="connsiteY3" fmla="*/ 325971 h 325971"/>
              <a:gd name="connsiteX4" fmla="*/ 0 w 12192001"/>
              <a:gd name="connsiteY4" fmla="*/ 0 h 325971"/>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220281"/>
              <a:gd name="connsiteY0" fmla="*/ 51695 h 519068"/>
              <a:gd name="connsiteX1" fmla="*/ 12220281 w 12220281"/>
              <a:gd name="connsiteY1" fmla="*/ 4561 h 519068"/>
              <a:gd name="connsiteX2" fmla="*/ 12192001 w 12220281"/>
              <a:gd name="connsiteY2" fmla="*/ 519068 h 519068"/>
              <a:gd name="connsiteX3" fmla="*/ 0 w 12220281"/>
              <a:gd name="connsiteY3" fmla="*/ 519068 h 519068"/>
              <a:gd name="connsiteX4" fmla="*/ 0 w 12220281"/>
              <a:gd name="connsiteY4" fmla="*/ 51695 h 519068"/>
              <a:gd name="connsiteX0" fmla="*/ 0 w 12220281"/>
              <a:gd name="connsiteY0" fmla="*/ 59460 h 526833"/>
              <a:gd name="connsiteX1" fmla="*/ 8144760 w 12220281"/>
              <a:gd name="connsiteY1" fmla="*/ 295876 h 526833"/>
              <a:gd name="connsiteX2" fmla="*/ 12220281 w 12220281"/>
              <a:gd name="connsiteY2" fmla="*/ 12326 h 526833"/>
              <a:gd name="connsiteX3" fmla="*/ 12192001 w 12220281"/>
              <a:gd name="connsiteY3" fmla="*/ 526833 h 526833"/>
              <a:gd name="connsiteX4" fmla="*/ 0 w 12220281"/>
              <a:gd name="connsiteY4" fmla="*/ 526833 h 526833"/>
              <a:gd name="connsiteX5" fmla="*/ 0 w 12220281"/>
              <a:gd name="connsiteY5" fmla="*/ 59460 h 52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20281" h="526833">
                <a:moveTo>
                  <a:pt x="0" y="59460"/>
                </a:moveTo>
                <a:cubicBezTo>
                  <a:pt x="1357460" y="-23025"/>
                  <a:pt x="6108047" y="303732"/>
                  <a:pt x="8144760" y="295876"/>
                </a:cubicBezTo>
                <a:cubicBezTo>
                  <a:pt x="10181473" y="288020"/>
                  <a:pt x="11545741" y="-70158"/>
                  <a:pt x="12220281" y="12326"/>
                </a:cubicBezTo>
                <a:lnTo>
                  <a:pt x="12192001" y="526833"/>
                </a:lnTo>
                <a:lnTo>
                  <a:pt x="0" y="526833"/>
                </a:lnTo>
                <a:lnTo>
                  <a:pt x="0" y="59460"/>
                </a:lnTo>
                <a:close/>
              </a:path>
            </a:pathLst>
          </a:custGeom>
          <a:solidFill>
            <a:srgbClr val="10B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liennummernplatzhalter 3">
            <a:extLst>
              <a:ext uri="{FF2B5EF4-FFF2-40B4-BE49-F238E27FC236}">
                <a16:creationId xmlns:a16="http://schemas.microsoft.com/office/drawing/2014/main" id="{5E11651D-5DF1-7E8D-8FB0-C7A8E37FFE35}"/>
              </a:ext>
            </a:extLst>
          </p:cNvPr>
          <p:cNvSpPr>
            <a:spLocks noGrp="1"/>
          </p:cNvSpPr>
          <p:nvPr>
            <p:ph type="sldNum" sz="quarter" idx="12"/>
          </p:nvPr>
        </p:nvSpPr>
        <p:spPr>
          <a:xfrm>
            <a:off x="11231249" y="6384631"/>
            <a:ext cx="542826" cy="365125"/>
          </a:xfrm>
        </p:spPr>
        <p:txBody>
          <a:bodyPr/>
          <a:lstStyle/>
          <a:p>
            <a:fld id="{C2405744-A29E-4934-8C45-CBA599106AB2}" type="slidenum">
              <a:rPr lang="de-DE" smtClean="0">
                <a:solidFill>
                  <a:schemeClr val="bg1"/>
                </a:solidFill>
              </a:rPr>
              <a:t>8</a:t>
            </a:fld>
            <a:endParaRPr lang="de-DE">
              <a:solidFill>
                <a:schemeClr val="bg1"/>
              </a:solidFill>
            </a:endParaRPr>
          </a:p>
        </p:txBody>
      </p:sp>
      <p:sp>
        <p:nvSpPr>
          <p:cNvPr id="6" name="Sehne 5">
            <a:extLst>
              <a:ext uri="{FF2B5EF4-FFF2-40B4-BE49-F238E27FC236}">
                <a16:creationId xmlns:a16="http://schemas.microsoft.com/office/drawing/2014/main" id="{92AC079B-0B1A-229D-3F82-1ED3220EAB75}"/>
              </a:ext>
            </a:extLst>
          </p:cNvPr>
          <p:cNvSpPr/>
          <p:nvPr/>
        </p:nvSpPr>
        <p:spPr>
          <a:xfrm rot="6586289">
            <a:off x="50912" y="6476590"/>
            <a:ext cx="416069" cy="619734"/>
          </a:xfrm>
          <a:prstGeom prst="chord">
            <a:avLst/>
          </a:prstGeom>
          <a:solidFill>
            <a:srgbClr val="85BC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Sehne 4">
            <a:extLst>
              <a:ext uri="{FF2B5EF4-FFF2-40B4-BE49-F238E27FC236}">
                <a16:creationId xmlns:a16="http://schemas.microsoft.com/office/drawing/2014/main" id="{962B2013-8BF4-975E-05D7-D0F44318A5A2}"/>
              </a:ext>
            </a:extLst>
          </p:cNvPr>
          <p:cNvSpPr/>
          <p:nvPr/>
        </p:nvSpPr>
        <p:spPr>
          <a:xfrm rot="13630274">
            <a:off x="-182014" y="6179041"/>
            <a:ext cx="345172" cy="919158"/>
          </a:xfrm>
          <a:prstGeom prst="chord">
            <a:avLst>
              <a:gd name="adj1" fmla="val 2700000"/>
              <a:gd name="adj2" fmla="val 13550198"/>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3" name="Tabelle 2">
            <a:extLst>
              <a:ext uri="{FF2B5EF4-FFF2-40B4-BE49-F238E27FC236}">
                <a16:creationId xmlns:a16="http://schemas.microsoft.com/office/drawing/2014/main" id="{7349F1BB-2803-42F3-9177-1E7E30FF5E15}"/>
              </a:ext>
            </a:extLst>
          </p:cNvPr>
          <p:cNvGraphicFramePr>
            <a:graphicFrameLocks noGrp="1"/>
          </p:cNvGraphicFramePr>
          <p:nvPr>
            <p:extLst>
              <p:ext uri="{D42A27DB-BD31-4B8C-83A1-F6EECF244321}">
                <p14:modId xmlns:p14="http://schemas.microsoft.com/office/powerpoint/2010/main" val="367147177"/>
              </p:ext>
            </p:extLst>
          </p:nvPr>
        </p:nvGraphicFramePr>
        <p:xfrm>
          <a:off x="620919" y="1335981"/>
          <a:ext cx="9974808" cy="4839672"/>
        </p:xfrm>
        <a:graphic>
          <a:graphicData uri="http://schemas.openxmlformats.org/drawingml/2006/table">
            <a:tbl>
              <a:tblPr>
                <a:tableStyleId>{616DA210-FB5B-4158-B5E0-FEB733F419BA}</a:tableStyleId>
              </a:tblPr>
              <a:tblGrid>
                <a:gridCol w="3324936">
                  <a:extLst>
                    <a:ext uri="{9D8B030D-6E8A-4147-A177-3AD203B41FA5}">
                      <a16:colId xmlns:a16="http://schemas.microsoft.com/office/drawing/2014/main" val="2795307188"/>
                    </a:ext>
                  </a:extLst>
                </a:gridCol>
                <a:gridCol w="1073406">
                  <a:extLst>
                    <a:ext uri="{9D8B030D-6E8A-4147-A177-3AD203B41FA5}">
                      <a16:colId xmlns:a16="http://schemas.microsoft.com/office/drawing/2014/main" val="1055182847"/>
                    </a:ext>
                  </a:extLst>
                </a:gridCol>
                <a:gridCol w="5576466">
                  <a:extLst>
                    <a:ext uri="{9D8B030D-6E8A-4147-A177-3AD203B41FA5}">
                      <a16:colId xmlns:a16="http://schemas.microsoft.com/office/drawing/2014/main" val="4244248867"/>
                    </a:ext>
                  </a:extLst>
                </a:gridCol>
              </a:tblGrid>
              <a:tr h="177102">
                <a:tc>
                  <a:txBody>
                    <a:bodyPr/>
                    <a:lstStyle/>
                    <a:p>
                      <a:r>
                        <a:rPr lang="de-DE" sz="1100" b="1" dirty="0"/>
                        <a:t>Oberkategorie</a:t>
                      </a:r>
                    </a:p>
                  </a:txBody>
                  <a:tcPr marL="40290" marR="40290" marT="20145" marB="20145" anchor="ctr"/>
                </a:tc>
                <a:tc>
                  <a:txBody>
                    <a:bodyPr/>
                    <a:lstStyle/>
                    <a:p>
                      <a:r>
                        <a:rPr lang="de-DE" sz="1100" b="1"/>
                        <a:t>Anzahl der Nennungen</a:t>
                      </a:r>
                    </a:p>
                  </a:txBody>
                  <a:tcPr marL="40290" marR="40290" marT="20145" marB="20145" anchor="ctr"/>
                </a:tc>
                <a:tc>
                  <a:txBody>
                    <a:bodyPr/>
                    <a:lstStyle/>
                    <a:p>
                      <a:r>
                        <a:rPr lang="de-DE" sz="1100" b="1" dirty="0"/>
                        <a:t>Zitat</a:t>
                      </a:r>
                    </a:p>
                  </a:txBody>
                  <a:tcPr marL="40290" marR="40290" marT="20145" marB="20145" anchor="ctr"/>
                </a:tc>
                <a:extLst>
                  <a:ext uri="{0D108BD9-81ED-4DB2-BD59-A6C34878D82A}">
                    <a16:rowId xmlns:a16="http://schemas.microsoft.com/office/drawing/2014/main" val="1804163403"/>
                  </a:ext>
                </a:extLst>
              </a:tr>
              <a:tr h="576440">
                <a:tc>
                  <a:txBody>
                    <a:bodyPr/>
                    <a:lstStyle/>
                    <a:p>
                      <a:r>
                        <a:rPr lang="de-DE" sz="1100" dirty="0"/>
                        <a:t>Trockenheit &amp; Dürre (inkl. Wassermangel)</a:t>
                      </a:r>
                    </a:p>
                  </a:txBody>
                  <a:tcPr marL="40290" marR="40290" marT="20145" marB="20145" anchor="ctr"/>
                </a:tc>
                <a:tc>
                  <a:txBody>
                    <a:bodyPr/>
                    <a:lstStyle/>
                    <a:p>
                      <a:r>
                        <a:rPr lang="de-DE" sz="1100"/>
                        <a:t>10</a:t>
                      </a:r>
                    </a:p>
                  </a:txBody>
                  <a:tcPr marL="40290" marR="40290" marT="20145" marB="20145" anchor="ctr"/>
                </a:tc>
                <a:tc>
                  <a:txBody>
                    <a:bodyPr/>
                    <a:lstStyle/>
                    <a:p>
                      <a:r>
                        <a:rPr lang="de-DE" sz="1100"/>
                        <a:t>„Obst vertrocknet an Baum/Strauch – an den verbleibenden Früchten haben sich sogar die Bienen ‚erfreut‘.“</a:t>
                      </a:r>
                    </a:p>
                  </a:txBody>
                  <a:tcPr marL="40290" marR="40290" marT="20145" marB="20145" anchor="ctr"/>
                </a:tc>
                <a:extLst>
                  <a:ext uri="{0D108BD9-81ED-4DB2-BD59-A6C34878D82A}">
                    <a16:rowId xmlns:a16="http://schemas.microsoft.com/office/drawing/2014/main" val="1307119475"/>
                  </a:ext>
                </a:extLst>
              </a:tr>
              <a:tr h="443328">
                <a:tc>
                  <a:txBody>
                    <a:bodyPr/>
                    <a:lstStyle/>
                    <a:p>
                      <a:r>
                        <a:rPr lang="de-DE" sz="1100"/>
                        <a:t>Starkregen, Überschwemmungen &amp; Hochwasser</a:t>
                      </a:r>
                    </a:p>
                  </a:txBody>
                  <a:tcPr marL="40290" marR="40290" marT="20145" marB="20145" anchor="ctr"/>
                </a:tc>
                <a:tc>
                  <a:txBody>
                    <a:bodyPr/>
                    <a:lstStyle/>
                    <a:p>
                      <a:r>
                        <a:rPr lang="de-DE" sz="1100"/>
                        <a:t>9</a:t>
                      </a:r>
                    </a:p>
                  </a:txBody>
                  <a:tcPr marL="40290" marR="40290" marT="20145" marB="20145" anchor="ctr"/>
                </a:tc>
                <a:tc>
                  <a:txBody>
                    <a:bodyPr/>
                    <a:lstStyle/>
                    <a:p>
                      <a:r>
                        <a:rPr lang="de-DE" sz="1100"/>
                        <a:t>„Überflutung unseres Teichgrundstücks im Kreis MYK in einer nie dagewesenen Heftigkeit.“</a:t>
                      </a:r>
                    </a:p>
                  </a:txBody>
                  <a:tcPr marL="40290" marR="40290" marT="20145" marB="20145" anchor="ctr"/>
                </a:tc>
                <a:extLst>
                  <a:ext uri="{0D108BD9-81ED-4DB2-BD59-A6C34878D82A}">
                    <a16:rowId xmlns:a16="http://schemas.microsoft.com/office/drawing/2014/main" val="1914660413"/>
                  </a:ext>
                </a:extLst>
              </a:tr>
              <a:tr h="310214">
                <a:tc>
                  <a:txBody>
                    <a:bodyPr/>
                    <a:lstStyle/>
                    <a:p>
                      <a:r>
                        <a:rPr lang="de-DE" sz="1100"/>
                        <a:t>Hitze &amp; Hitzewellen (gesundheitlich &amp; ökologisch)</a:t>
                      </a:r>
                    </a:p>
                  </a:txBody>
                  <a:tcPr marL="40290" marR="40290" marT="20145" marB="20145" anchor="ctr"/>
                </a:tc>
                <a:tc>
                  <a:txBody>
                    <a:bodyPr/>
                    <a:lstStyle/>
                    <a:p>
                      <a:r>
                        <a:rPr lang="de-DE" sz="1100"/>
                        <a:t>5</a:t>
                      </a:r>
                    </a:p>
                  </a:txBody>
                  <a:tcPr marL="40290" marR="40290" marT="20145" marB="20145" anchor="ctr"/>
                </a:tc>
                <a:tc>
                  <a:txBody>
                    <a:bodyPr/>
                    <a:lstStyle/>
                    <a:p>
                      <a:r>
                        <a:rPr lang="de-DE" sz="1100"/>
                        <a:t>„Gesundheitliche Probleme für alte Menschen durch Hitze.“</a:t>
                      </a:r>
                    </a:p>
                  </a:txBody>
                  <a:tcPr marL="40290" marR="40290" marT="20145" marB="20145" anchor="ctr"/>
                </a:tc>
                <a:extLst>
                  <a:ext uri="{0D108BD9-81ED-4DB2-BD59-A6C34878D82A}">
                    <a16:rowId xmlns:a16="http://schemas.microsoft.com/office/drawing/2014/main" val="1433600507"/>
                  </a:ext>
                </a:extLst>
              </a:tr>
              <a:tr h="576440">
                <a:tc>
                  <a:txBody>
                    <a:bodyPr/>
                    <a:lstStyle/>
                    <a:p>
                      <a:r>
                        <a:rPr lang="de-DE" sz="1100" dirty="0"/>
                        <a:t>Ernteschäden &amp; Auswirkungen auf Landwirtschaft</a:t>
                      </a:r>
                    </a:p>
                  </a:txBody>
                  <a:tcPr marL="40290" marR="40290" marT="20145" marB="20145" anchor="ctr"/>
                </a:tc>
                <a:tc>
                  <a:txBody>
                    <a:bodyPr/>
                    <a:lstStyle/>
                    <a:p>
                      <a:r>
                        <a:rPr lang="de-DE" sz="1100" dirty="0"/>
                        <a:t>6</a:t>
                      </a:r>
                    </a:p>
                  </a:txBody>
                  <a:tcPr marL="40290" marR="40290" marT="20145" marB="20145" anchor="ctr"/>
                </a:tc>
                <a:tc>
                  <a:txBody>
                    <a:bodyPr/>
                    <a:lstStyle/>
                    <a:p>
                      <a:r>
                        <a:rPr lang="de-DE" sz="1100" dirty="0"/>
                        <a:t>„Oft schwierig genug oder gutes Heu zu erwerben – entweder zu heiß und trocken [...] oder nass und kühl.“</a:t>
                      </a:r>
                    </a:p>
                  </a:txBody>
                  <a:tcPr marL="40290" marR="40290" marT="20145" marB="20145" anchor="ctr"/>
                </a:tc>
                <a:extLst>
                  <a:ext uri="{0D108BD9-81ED-4DB2-BD59-A6C34878D82A}">
                    <a16:rowId xmlns:a16="http://schemas.microsoft.com/office/drawing/2014/main" val="223463208"/>
                  </a:ext>
                </a:extLst>
              </a:tr>
              <a:tr h="310214">
                <a:tc>
                  <a:txBody>
                    <a:bodyPr/>
                    <a:lstStyle/>
                    <a:p>
                      <a:r>
                        <a:rPr lang="de-DE" sz="1100"/>
                        <a:t>Schädlinge &amp; Krankheiten (z. B. Zünsler, Schnecken)</a:t>
                      </a:r>
                    </a:p>
                  </a:txBody>
                  <a:tcPr marL="40290" marR="40290" marT="20145" marB="20145" anchor="ctr"/>
                </a:tc>
                <a:tc>
                  <a:txBody>
                    <a:bodyPr/>
                    <a:lstStyle/>
                    <a:p>
                      <a:r>
                        <a:rPr lang="de-DE" sz="1100"/>
                        <a:t>4</a:t>
                      </a:r>
                    </a:p>
                  </a:txBody>
                  <a:tcPr marL="40290" marR="40290" marT="20145" marB="20145" anchor="ctr"/>
                </a:tc>
                <a:tc>
                  <a:txBody>
                    <a:bodyPr/>
                    <a:lstStyle/>
                    <a:p>
                      <a:r>
                        <a:rPr lang="de-DE" sz="1100"/>
                        <a:t>„Zünsler, Schneckenplage.“</a:t>
                      </a:r>
                    </a:p>
                  </a:txBody>
                  <a:tcPr marL="40290" marR="40290" marT="20145" marB="20145" anchor="ctr"/>
                </a:tc>
                <a:extLst>
                  <a:ext uri="{0D108BD9-81ED-4DB2-BD59-A6C34878D82A}">
                    <a16:rowId xmlns:a16="http://schemas.microsoft.com/office/drawing/2014/main" val="1249929665"/>
                  </a:ext>
                </a:extLst>
              </a:tr>
              <a:tr h="443328">
                <a:tc>
                  <a:txBody>
                    <a:bodyPr/>
                    <a:lstStyle/>
                    <a:p>
                      <a:r>
                        <a:rPr lang="de-DE" sz="1100"/>
                        <a:t>Infrastruktur- &amp; Umweltschäden (z. B. Asphalt, Wege)</a:t>
                      </a:r>
                    </a:p>
                  </a:txBody>
                  <a:tcPr marL="40290" marR="40290" marT="20145" marB="20145" anchor="ctr"/>
                </a:tc>
                <a:tc>
                  <a:txBody>
                    <a:bodyPr/>
                    <a:lstStyle/>
                    <a:p>
                      <a:r>
                        <a:rPr lang="de-DE" sz="1100"/>
                        <a:t>3</a:t>
                      </a:r>
                    </a:p>
                  </a:txBody>
                  <a:tcPr marL="40290" marR="40290" marT="20145" marB="20145" anchor="ctr"/>
                </a:tc>
                <a:tc>
                  <a:txBody>
                    <a:bodyPr/>
                    <a:lstStyle/>
                    <a:p>
                      <a:r>
                        <a:rPr lang="de-DE" sz="1100" dirty="0"/>
                        <a:t>„Aufgeplatzte Asphaltdecke durch Nässe und Frost, stark </a:t>
                      </a:r>
                      <a:r>
                        <a:rPr lang="de-DE" sz="1100" dirty="0" err="1"/>
                        <a:t>vermatschte</a:t>
                      </a:r>
                      <a:r>
                        <a:rPr lang="de-DE" sz="1100" dirty="0"/>
                        <a:t> Wege.“</a:t>
                      </a:r>
                    </a:p>
                  </a:txBody>
                  <a:tcPr marL="40290" marR="40290" marT="20145" marB="20145" anchor="ctr"/>
                </a:tc>
                <a:extLst>
                  <a:ext uri="{0D108BD9-81ED-4DB2-BD59-A6C34878D82A}">
                    <a16:rowId xmlns:a16="http://schemas.microsoft.com/office/drawing/2014/main" val="2385724232"/>
                  </a:ext>
                </a:extLst>
              </a:tr>
              <a:tr h="576440">
                <a:tc>
                  <a:txBody>
                    <a:bodyPr/>
                    <a:lstStyle/>
                    <a:p>
                      <a:r>
                        <a:rPr lang="de-DE" sz="1100" dirty="0"/>
                        <a:t>Flutkatastrophe Ahrtal</a:t>
                      </a:r>
                    </a:p>
                  </a:txBody>
                  <a:tcPr marL="40290" marR="40290" marT="20145" marB="20145" anchor="ctr"/>
                </a:tc>
                <a:tc>
                  <a:txBody>
                    <a:bodyPr/>
                    <a:lstStyle/>
                    <a:p>
                      <a:r>
                        <a:rPr lang="de-DE" sz="1100"/>
                        <a:t>3</a:t>
                      </a:r>
                    </a:p>
                  </a:txBody>
                  <a:tcPr marL="40290" marR="40290" marT="20145" marB="20145" anchor="ctr"/>
                </a:tc>
                <a:tc>
                  <a:txBody>
                    <a:bodyPr/>
                    <a:lstStyle/>
                    <a:p>
                      <a:r>
                        <a:rPr lang="de-DE" sz="1100"/>
                        <a:t>„Psychosoziale Folgen des Klimawandels z. B. durch Menschen von der Flut an der Ahr.“</a:t>
                      </a:r>
                    </a:p>
                  </a:txBody>
                  <a:tcPr marL="40290" marR="40290" marT="20145" marB="20145" anchor="ctr"/>
                </a:tc>
                <a:extLst>
                  <a:ext uri="{0D108BD9-81ED-4DB2-BD59-A6C34878D82A}">
                    <a16:rowId xmlns:a16="http://schemas.microsoft.com/office/drawing/2014/main" val="1141014198"/>
                  </a:ext>
                </a:extLst>
              </a:tr>
              <a:tr h="576440">
                <a:tc>
                  <a:txBody>
                    <a:bodyPr/>
                    <a:lstStyle/>
                    <a:p>
                      <a:r>
                        <a:rPr lang="de-DE" sz="1100"/>
                        <a:t>Verlust von Biodiversität &amp; Lebensräumen</a:t>
                      </a:r>
                    </a:p>
                  </a:txBody>
                  <a:tcPr marL="40290" marR="40290" marT="20145" marB="20145" anchor="ctr"/>
                </a:tc>
                <a:tc>
                  <a:txBody>
                    <a:bodyPr/>
                    <a:lstStyle/>
                    <a:p>
                      <a:r>
                        <a:rPr lang="de-DE" sz="1100"/>
                        <a:t>3</a:t>
                      </a:r>
                    </a:p>
                  </a:txBody>
                  <a:tcPr marL="40290" marR="40290" marT="20145" marB="20145" anchor="ctr"/>
                </a:tc>
                <a:tc>
                  <a:txBody>
                    <a:bodyPr/>
                    <a:lstStyle/>
                    <a:p>
                      <a:r>
                        <a:rPr lang="de-DE" sz="1100"/>
                        <a:t>„Verlust an Tierarten und erhöhte Temperaturen durch Freistellungsmaßnahmen für den Schutz des Apollosfalters.“</a:t>
                      </a:r>
                    </a:p>
                  </a:txBody>
                  <a:tcPr marL="40290" marR="40290" marT="20145" marB="20145" anchor="ctr"/>
                </a:tc>
                <a:extLst>
                  <a:ext uri="{0D108BD9-81ED-4DB2-BD59-A6C34878D82A}">
                    <a16:rowId xmlns:a16="http://schemas.microsoft.com/office/drawing/2014/main" val="2109145441"/>
                  </a:ext>
                </a:extLst>
              </a:tr>
              <a:tr h="443328">
                <a:tc>
                  <a:txBody>
                    <a:bodyPr/>
                    <a:lstStyle/>
                    <a:p>
                      <a:r>
                        <a:rPr lang="de-DE" sz="1100"/>
                        <a:t>Hagelereignisse</a:t>
                      </a:r>
                    </a:p>
                  </a:txBody>
                  <a:tcPr marL="40290" marR="40290" marT="20145" marB="20145" anchor="ctr"/>
                </a:tc>
                <a:tc>
                  <a:txBody>
                    <a:bodyPr/>
                    <a:lstStyle/>
                    <a:p>
                      <a:r>
                        <a:rPr lang="de-DE" sz="1100"/>
                        <a:t>3</a:t>
                      </a:r>
                    </a:p>
                  </a:txBody>
                  <a:tcPr marL="40290" marR="40290" marT="20145" marB="20145" anchor="ctr"/>
                </a:tc>
                <a:tc>
                  <a:txBody>
                    <a:bodyPr/>
                    <a:lstStyle/>
                    <a:p>
                      <a:r>
                        <a:rPr lang="de-DE" sz="1100" dirty="0"/>
                        <a:t>„Verwandtschaft eines Kollegen berichtet von Hagelschäden.“</a:t>
                      </a:r>
                    </a:p>
                  </a:txBody>
                  <a:tcPr marL="40290" marR="40290" marT="20145" marB="20145" anchor="ctr"/>
                </a:tc>
                <a:extLst>
                  <a:ext uri="{0D108BD9-81ED-4DB2-BD59-A6C34878D82A}">
                    <a16:rowId xmlns:a16="http://schemas.microsoft.com/office/drawing/2014/main" val="2745742344"/>
                  </a:ext>
                </a:extLst>
              </a:tr>
              <a:tr h="177102">
                <a:tc>
                  <a:txBody>
                    <a:bodyPr/>
                    <a:lstStyle/>
                    <a:p>
                      <a:r>
                        <a:rPr lang="de-DE" sz="1100"/>
                        <a:t>Luftqualität, UV-Belastung, Pollen</a:t>
                      </a:r>
                    </a:p>
                  </a:txBody>
                  <a:tcPr marL="40290" marR="40290" marT="20145" marB="20145" anchor="ctr"/>
                </a:tc>
                <a:tc>
                  <a:txBody>
                    <a:bodyPr/>
                    <a:lstStyle/>
                    <a:p>
                      <a:r>
                        <a:rPr lang="de-DE" sz="1100"/>
                        <a:t>3</a:t>
                      </a:r>
                    </a:p>
                  </a:txBody>
                  <a:tcPr marL="40290" marR="40290" marT="20145" marB="20145" anchor="ctr"/>
                </a:tc>
                <a:tc>
                  <a:txBody>
                    <a:bodyPr/>
                    <a:lstStyle/>
                    <a:p>
                      <a:r>
                        <a:rPr lang="de-DE" sz="1100" dirty="0"/>
                        <a:t>„Pollenallergie früher und stärker.“</a:t>
                      </a:r>
                    </a:p>
                  </a:txBody>
                  <a:tcPr marL="40290" marR="40290" marT="20145" marB="20145" anchor="ctr"/>
                </a:tc>
                <a:extLst>
                  <a:ext uri="{0D108BD9-81ED-4DB2-BD59-A6C34878D82A}">
                    <a16:rowId xmlns:a16="http://schemas.microsoft.com/office/drawing/2014/main" val="1133391980"/>
                  </a:ext>
                </a:extLst>
              </a:tr>
            </a:tbl>
          </a:graphicData>
        </a:graphic>
      </p:graphicFrame>
    </p:spTree>
    <p:extLst>
      <p:ext uri="{BB962C8B-B14F-4D97-AF65-F5344CB8AC3E}">
        <p14:creationId xmlns:p14="http://schemas.microsoft.com/office/powerpoint/2010/main" val="2386677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EA5B01-99C9-CF90-CE80-8A582870867C}"/>
              </a:ext>
            </a:extLst>
          </p:cNvPr>
          <p:cNvSpPr>
            <a:spLocks noGrp="1"/>
          </p:cNvSpPr>
          <p:nvPr>
            <p:ph type="title"/>
          </p:nvPr>
        </p:nvSpPr>
        <p:spPr>
          <a:xfrm>
            <a:off x="643673" y="371458"/>
            <a:ext cx="10882579" cy="1325563"/>
          </a:xfrm>
        </p:spPr>
        <p:txBody>
          <a:bodyPr>
            <a:noAutofit/>
          </a:bodyPr>
          <a:lstStyle/>
          <a:p>
            <a:pPr algn="ctr"/>
            <a:r>
              <a:rPr lang="de-DE" sz="2400" dirty="0">
                <a:solidFill>
                  <a:srgbClr val="002E55"/>
                </a:solidFill>
              </a:rPr>
              <a:t>Der Klimawandel kann sich auf die menschliche Gesundheit auswirken. Welche der folgenden Auswirkungen haben Sie bereits persönlich gespürt? </a:t>
            </a:r>
            <a:r>
              <a:rPr lang="de-DE" sz="1800" b="1" dirty="0"/>
              <a:t>N=637</a:t>
            </a:r>
            <a:endParaRPr lang="de-DE" sz="2400" b="1" dirty="0"/>
          </a:p>
        </p:txBody>
      </p:sp>
      <p:pic>
        <p:nvPicPr>
          <p:cNvPr id="9" name="Inhaltsplatzhalter 8" descr="Ein Bild, das Text, Grafiken, Grafikdesign, Schrift enthält.&#10;&#10;Automatisch generierte Beschreibung">
            <a:extLst>
              <a:ext uri="{FF2B5EF4-FFF2-40B4-BE49-F238E27FC236}">
                <a16:creationId xmlns:a16="http://schemas.microsoft.com/office/drawing/2014/main" id="{F426DB4B-D1F6-776F-1BB1-B9674462AEF6}"/>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10977892" y="0"/>
            <a:ext cx="1214107" cy="1364050"/>
          </a:xfrm>
        </p:spPr>
      </p:pic>
      <p:sp>
        <p:nvSpPr>
          <p:cNvPr id="10" name="Inhaltsplatzhalter 2">
            <a:extLst>
              <a:ext uri="{FF2B5EF4-FFF2-40B4-BE49-F238E27FC236}">
                <a16:creationId xmlns:a16="http://schemas.microsoft.com/office/drawing/2014/main" id="{10EBD96A-9143-9ABC-0969-21B0DAC52CA3}"/>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solidFill>
                <a:srgbClr val="002E55"/>
              </a:solidFill>
            </a:endParaRPr>
          </a:p>
          <a:p>
            <a:endParaRPr lang="de-DE" dirty="0">
              <a:solidFill>
                <a:srgbClr val="002E55"/>
              </a:solidFill>
            </a:endParaRPr>
          </a:p>
          <a:p>
            <a:endParaRPr lang="de-DE" dirty="0">
              <a:solidFill>
                <a:srgbClr val="002E55"/>
              </a:solidFill>
            </a:endParaRPr>
          </a:p>
          <a:p>
            <a:endParaRPr lang="de-DE" dirty="0">
              <a:solidFill>
                <a:srgbClr val="002E55"/>
              </a:solidFill>
            </a:endParaRPr>
          </a:p>
          <a:p>
            <a:pPr marL="0" indent="0">
              <a:buNone/>
            </a:pPr>
            <a:endParaRPr lang="de-DE" dirty="0">
              <a:solidFill>
                <a:srgbClr val="002E55"/>
              </a:solidFill>
            </a:endParaRPr>
          </a:p>
        </p:txBody>
      </p:sp>
      <p:sp>
        <p:nvSpPr>
          <p:cNvPr id="12" name="Rechteck 7">
            <a:extLst>
              <a:ext uri="{FF2B5EF4-FFF2-40B4-BE49-F238E27FC236}">
                <a16:creationId xmlns:a16="http://schemas.microsoft.com/office/drawing/2014/main" id="{61E88688-D633-4F74-4A08-169FDCCE2AC4}"/>
              </a:ext>
            </a:extLst>
          </p:cNvPr>
          <p:cNvSpPr/>
          <p:nvPr/>
        </p:nvSpPr>
        <p:spPr>
          <a:xfrm>
            <a:off x="0" y="6356350"/>
            <a:ext cx="12220281" cy="526833"/>
          </a:xfrm>
          <a:custGeom>
            <a:avLst/>
            <a:gdLst>
              <a:gd name="connsiteX0" fmla="*/ 0 w 12192001"/>
              <a:gd name="connsiteY0" fmla="*/ 0 h 325971"/>
              <a:gd name="connsiteX1" fmla="*/ 12192001 w 12192001"/>
              <a:gd name="connsiteY1" fmla="*/ 0 h 325971"/>
              <a:gd name="connsiteX2" fmla="*/ 12192001 w 12192001"/>
              <a:gd name="connsiteY2" fmla="*/ 325971 h 325971"/>
              <a:gd name="connsiteX3" fmla="*/ 0 w 12192001"/>
              <a:gd name="connsiteY3" fmla="*/ 325971 h 325971"/>
              <a:gd name="connsiteX4" fmla="*/ 0 w 12192001"/>
              <a:gd name="connsiteY4" fmla="*/ 0 h 325971"/>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192001"/>
              <a:gd name="connsiteY0" fmla="*/ 0 h 467373"/>
              <a:gd name="connsiteX1" fmla="*/ 12192001 w 12192001"/>
              <a:gd name="connsiteY1" fmla="*/ 141402 h 467373"/>
              <a:gd name="connsiteX2" fmla="*/ 12192001 w 12192001"/>
              <a:gd name="connsiteY2" fmla="*/ 467373 h 467373"/>
              <a:gd name="connsiteX3" fmla="*/ 0 w 12192001"/>
              <a:gd name="connsiteY3" fmla="*/ 467373 h 467373"/>
              <a:gd name="connsiteX4" fmla="*/ 0 w 12192001"/>
              <a:gd name="connsiteY4" fmla="*/ 0 h 467373"/>
              <a:gd name="connsiteX0" fmla="*/ 0 w 12220281"/>
              <a:gd name="connsiteY0" fmla="*/ 51695 h 519068"/>
              <a:gd name="connsiteX1" fmla="*/ 12220281 w 12220281"/>
              <a:gd name="connsiteY1" fmla="*/ 4561 h 519068"/>
              <a:gd name="connsiteX2" fmla="*/ 12192001 w 12220281"/>
              <a:gd name="connsiteY2" fmla="*/ 519068 h 519068"/>
              <a:gd name="connsiteX3" fmla="*/ 0 w 12220281"/>
              <a:gd name="connsiteY3" fmla="*/ 519068 h 519068"/>
              <a:gd name="connsiteX4" fmla="*/ 0 w 12220281"/>
              <a:gd name="connsiteY4" fmla="*/ 51695 h 519068"/>
              <a:gd name="connsiteX0" fmla="*/ 0 w 12220281"/>
              <a:gd name="connsiteY0" fmla="*/ 59460 h 526833"/>
              <a:gd name="connsiteX1" fmla="*/ 8144760 w 12220281"/>
              <a:gd name="connsiteY1" fmla="*/ 295876 h 526833"/>
              <a:gd name="connsiteX2" fmla="*/ 12220281 w 12220281"/>
              <a:gd name="connsiteY2" fmla="*/ 12326 h 526833"/>
              <a:gd name="connsiteX3" fmla="*/ 12192001 w 12220281"/>
              <a:gd name="connsiteY3" fmla="*/ 526833 h 526833"/>
              <a:gd name="connsiteX4" fmla="*/ 0 w 12220281"/>
              <a:gd name="connsiteY4" fmla="*/ 526833 h 526833"/>
              <a:gd name="connsiteX5" fmla="*/ 0 w 12220281"/>
              <a:gd name="connsiteY5" fmla="*/ 59460 h 52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20281" h="526833">
                <a:moveTo>
                  <a:pt x="0" y="59460"/>
                </a:moveTo>
                <a:cubicBezTo>
                  <a:pt x="1357460" y="-23025"/>
                  <a:pt x="6108047" y="303732"/>
                  <a:pt x="8144760" y="295876"/>
                </a:cubicBezTo>
                <a:cubicBezTo>
                  <a:pt x="10181473" y="288020"/>
                  <a:pt x="11545741" y="-70158"/>
                  <a:pt x="12220281" y="12326"/>
                </a:cubicBezTo>
                <a:lnTo>
                  <a:pt x="12192001" y="526833"/>
                </a:lnTo>
                <a:lnTo>
                  <a:pt x="0" y="526833"/>
                </a:lnTo>
                <a:lnTo>
                  <a:pt x="0" y="59460"/>
                </a:lnTo>
                <a:close/>
              </a:path>
            </a:pathLst>
          </a:custGeom>
          <a:solidFill>
            <a:srgbClr val="10B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liennummernplatzhalter 3">
            <a:extLst>
              <a:ext uri="{FF2B5EF4-FFF2-40B4-BE49-F238E27FC236}">
                <a16:creationId xmlns:a16="http://schemas.microsoft.com/office/drawing/2014/main" id="{5E11651D-5DF1-7E8D-8FB0-C7A8E37FFE35}"/>
              </a:ext>
            </a:extLst>
          </p:cNvPr>
          <p:cNvSpPr>
            <a:spLocks noGrp="1"/>
          </p:cNvSpPr>
          <p:nvPr>
            <p:ph type="sldNum" sz="quarter" idx="12"/>
          </p:nvPr>
        </p:nvSpPr>
        <p:spPr>
          <a:xfrm>
            <a:off x="11231249" y="6384631"/>
            <a:ext cx="542826" cy="365125"/>
          </a:xfrm>
        </p:spPr>
        <p:txBody>
          <a:bodyPr/>
          <a:lstStyle/>
          <a:p>
            <a:fld id="{C2405744-A29E-4934-8C45-CBA599106AB2}" type="slidenum">
              <a:rPr lang="de-DE" smtClean="0">
                <a:solidFill>
                  <a:schemeClr val="bg1"/>
                </a:solidFill>
              </a:rPr>
              <a:t>9</a:t>
            </a:fld>
            <a:endParaRPr lang="de-DE">
              <a:solidFill>
                <a:schemeClr val="bg1"/>
              </a:solidFill>
            </a:endParaRPr>
          </a:p>
        </p:txBody>
      </p:sp>
      <p:sp>
        <p:nvSpPr>
          <p:cNvPr id="6" name="Sehne 5">
            <a:extLst>
              <a:ext uri="{FF2B5EF4-FFF2-40B4-BE49-F238E27FC236}">
                <a16:creationId xmlns:a16="http://schemas.microsoft.com/office/drawing/2014/main" id="{92AC079B-0B1A-229D-3F82-1ED3220EAB75}"/>
              </a:ext>
            </a:extLst>
          </p:cNvPr>
          <p:cNvSpPr/>
          <p:nvPr/>
        </p:nvSpPr>
        <p:spPr>
          <a:xfrm rot="6586289">
            <a:off x="50912" y="6476590"/>
            <a:ext cx="416069" cy="619734"/>
          </a:xfrm>
          <a:prstGeom prst="chord">
            <a:avLst/>
          </a:prstGeom>
          <a:solidFill>
            <a:srgbClr val="85BC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Sehne 4">
            <a:extLst>
              <a:ext uri="{FF2B5EF4-FFF2-40B4-BE49-F238E27FC236}">
                <a16:creationId xmlns:a16="http://schemas.microsoft.com/office/drawing/2014/main" id="{962B2013-8BF4-975E-05D7-D0F44318A5A2}"/>
              </a:ext>
            </a:extLst>
          </p:cNvPr>
          <p:cNvSpPr/>
          <p:nvPr/>
        </p:nvSpPr>
        <p:spPr>
          <a:xfrm rot="13630274">
            <a:off x="-182014" y="6179041"/>
            <a:ext cx="345172" cy="919158"/>
          </a:xfrm>
          <a:prstGeom prst="chord">
            <a:avLst>
              <a:gd name="adj1" fmla="val 2700000"/>
              <a:gd name="adj2" fmla="val 13550198"/>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tangle 2">
            <a:extLst>
              <a:ext uri="{FF2B5EF4-FFF2-40B4-BE49-F238E27FC236}">
                <a16:creationId xmlns:a16="http://schemas.microsoft.com/office/drawing/2014/main" id="{99BCA8F1-3EA7-4100-9AB3-CD669D1D22D2}"/>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pic>
        <p:nvPicPr>
          <p:cNvPr id="2049" name="Grafik 2">
            <a:extLst>
              <a:ext uri="{FF2B5EF4-FFF2-40B4-BE49-F238E27FC236}">
                <a16:creationId xmlns:a16="http://schemas.microsoft.com/office/drawing/2014/main" id="{E1CAB6D4-97FC-4831-B7F3-0094ED8E51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6218" y="1376055"/>
            <a:ext cx="6636917" cy="3944841"/>
          </a:xfrm>
          <a:prstGeom prst="rect">
            <a:avLst/>
          </a:prstGeom>
          <a:noFill/>
          <a:extLst>
            <a:ext uri="{909E8E84-426E-40DD-AFC4-6F175D3DCCD1}">
              <a14:hiddenFill xmlns:a14="http://schemas.microsoft.com/office/drawing/2010/main">
                <a:solidFill>
                  <a:srgbClr val="FFFFFF"/>
                </a:solidFill>
              </a14:hiddenFill>
            </a:ext>
          </a:extLst>
        </p:spPr>
      </p:pic>
      <p:sp>
        <p:nvSpPr>
          <p:cNvPr id="15" name="Rechteck 14">
            <a:extLst>
              <a:ext uri="{FF2B5EF4-FFF2-40B4-BE49-F238E27FC236}">
                <a16:creationId xmlns:a16="http://schemas.microsoft.com/office/drawing/2014/main" id="{BDAD084E-0331-4223-835C-8EB2FC568998}"/>
              </a:ext>
            </a:extLst>
          </p:cNvPr>
          <p:cNvSpPr/>
          <p:nvPr/>
        </p:nvSpPr>
        <p:spPr>
          <a:xfrm>
            <a:off x="643673" y="5449500"/>
            <a:ext cx="11329126" cy="646331"/>
          </a:xfrm>
          <a:prstGeom prst="rect">
            <a:avLst/>
          </a:prstGeom>
        </p:spPr>
        <p:txBody>
          <a:bodyPr wrap="square">
            <a:spAutoFit/>
          </a:bodyPr>
          <a:lstStyle/>
          <a:p>
            <a:r>
              <a:rPr lang="de-DE" altLang="de-DE" dirty="0">
                <a:latin typeface="Calibri" panose="020F0502020204030204" pitchFamily="34" charset="0"/>
                <a:ea typeface="Calibri" panose="020F0502020204030204" pitchFamily="34" charset="0"/>
                <a:cs typeface="Times New Roman" panose="02020603050405020304" pitchFamily="18" charset="0"/>
              </a:rPr>
              <a:t>Die meisten der 637 Befragten spüren die gesundheitlichen Auswirkungen des Klimawandels bei Hitze durch Kreislaufprobleme, Abgeschlagenheit oder Kopfschmerzen</a:t>
            </a:r>
            <a:endParaRPr lang="de-DE" dirty="0"/>
          </a:p>
        </p:txBody>
      </p:sp>
    </p:spTree>
    <p:extLst>
      <p:ext uri="{BB962C8B-B14F-4D97-AF65-F5344CB8AC3E}">
        <p14:creationId xmlns:p14="http://schemas.microsoft.com/office/powerpoint/2010/main" val="1645602324"/>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7116</Words>
  <Application>Microsoft Office PowerPoint</Application>
  <PresentationFormat>Breitbild</PresentationFormat>
  <Paragraphs>775</Paragraphs>
  <Slides>37</Slides>
  <Notes>2</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37</vt:i4>
      </vt:variant>
    </vt:vector>
  </HeadingPairs>
  <TitlesOfParts>
    <vt:vector size="45" baseType="lpstr">
      <vt:lpstr>Arial</vt:lpstr>
      <vt:lpstr>Calibri</vt:lpstr>
      <vt:lpstr>Calibri Light</vt:lpstr>
      <vt:lpstr>Segoe UI Emoji</vt:lpstr>
      <vt:lpstr>Symbol</vt:lpstr>
      <vt:lpstr>Times New Roman</vt:lpstr>
      <vt:lpstr>Wingdings</vt:lpstr>
      <vt:lpstr>Office</vt:lpstr>
      <vt:lpstr>Onlinebefragung Klimaanpassung - Ergebnisse</vt:lpstr>
      <vt:lpstr>Online-Beteiligung – Ergebnisse</vt:lpstr>
      <vt:lpstr>Online-Beteiligung – Übersicht Fragen</vt:lpstr>
      <vt:lpstr>PowerPoint-Präsentation</vt:lpstr>
      <vt:lpstr>Erleben von Klimawandelfolgen</vt:lpstr>
      <vt:lpstr>Wie belastet fühlen Sie sich aufgrund von folgenden Extremwetterereignissen in den letzten Jahren?  N= 664</vt:lpstr>
      <vt:lpstr>Welche der folgenden Ereignisse haben Sie in Ihrem Zuhause oder in Ihrer Region in den letzten Jahren erlebt? N= 637</vt:lpstr>
      <vt:lpstr>Kommentare nach Oberkategorien sortiert: Welche der folgenden Ereignisse haben Sie in Ihrem Zuhause oder in Ihrer Region in den letzten Jahren erlebt? </vt:lpstr>
      <vt:lpstr>Der Klimawandel kann sich auf die menschliche Gesundheit auswirken. Welche der folgenden Auswirkungen haben Sie bereits persönlich gespürt? N=637</vt:lpstr>
      <vt:lpstr>Häufige Kommentare: Der Klimawandel kann sich auf die menschliche Gesundheit auswirken. Welche der folgenden Auswirkungen haben Sie bereits persönlich gespürt?   N= 637</vt:lpstr>
      <vt:lpstr>Was sind Ihre größten Sorgen im Zusammenhang mit den Folgen des Klimawandels in Ihrem Umfeld? Ich mache mir große Sorgen, dass... N= 637</vt:lpstr>
      <vt:lpstr>Kommentare nach Oberkategorien sortiert: Was sind Ihre größten Sorgen im Zusammenhang mit den Folgen des Klimawandels in Ihrem Umfeld? Ich mache mir große Sorgen, dass... </vt:lpstr>
      <vt:lpstr>Besonders vom Klimawandel betroffene Orte</vt:lpstr>
      <vt:lpstr>Gesamtübersicht: besonders vom Klimawandel betroffene Orte </vt:lpstr>
      <vt:lpstr>Welche Orte sind im Landkreis besonders von Dürre und Trockenheit betroffen? N= 176</vt:lpstr>
      <vt:lpstr>Kommentare nach Oberkategorien sortiert: Welche Orte sind im Landkreis besonders von Dürre und Trockenheit betroffen? N= 176</vt:lpstr>
      <vt:lpstr>Kommentare nach Oberkategorien sortiert: Welche Orte sind im Landkreis besonders von Dürre und Trockenheit betroffen? N= 176</vt:lpstr>
      <vt:lpstr>Kommentare nach Kommunen: Welche Orte sind im Landkreis von Dürre und Trockenheit betroffen? </vt:lpstr>
      <vt:lpstr>An welchen Orten im Landkreis haben Sie bereits einen Verlust der biologischen Vielfalt erlebt? (z.B. weniger Igel, Wildbienen, Bäume...) N= 181</vt:lpstr>
      <vt:lpstr>Kommentare nach Oberkategorien sortiert: Welche Orte sind im Landkreis vom Biodiversitätsverlust betroffen? N= 181</vt:lpstr>
      <vt:lpstr>Kommentare nach Kommunen: Welche Orte sind im Landkreis vom Biodiversitätsverlust betroffen? </vt:lpstr>
      <vt:lpstr>Welche Orte sind im Landkreis besonders von Hitze betroffen? N= 284</vt:lpstr>
      <vt:lpstr>Kommentare nach Oberkategorien sortiert: Welche Orte sind im Landkreis besonders von Hitze betroffen? N= 284  </vt:lpstr>
      <vt:lpstr>Kommentare nach Kommunen: Welche Orte sind im Landkreis besonders von Hitze betroffen? </vt:lpstr>
      <vt:lpstr>Welche Orte sind im Landkreis besonders von Hitze betroffen? N= 284 </vt:lpstr>
      <vt:lpstr>Kommentare nach Oberkategorien sortiert: Welche Orte sind im Landkreis besonders von Starkregen und Hochwasser betroffen?  </vt:lpstr>
      <vt:lpstr>Kommentare nach Kommunen: Welche Orte sind im Landkreis besonders von Starkregen und Hochwasser betroffen? </vt:lpstr>
      <vt:lpstr>Kommentare nach Kommunen: Welche Orte sind im Landkreis besonders von Starkregen und Hochwasser betroffen? </vt:lpstr>
      <vt:lpstr>Sonstige häufige Kommentare zu der Frage: Haben Sie noch andere Auswirkungen des Klimawandels im Landkreis erlebt?</vt:lpstr>
      <vt:lpstr>Auswertung nach Kommunen: Sonstige Auswirkungen des Klimawandels… </vt:lpstr>
      <vt:lpstr>Vorsorge und Anpassung</vt:lpstr>
      <vt:lpstr>Welche der folgenden Maßnahmen haben Sie persönlich ergriffen, um sich vor Schäden und Beeinträchtigungen durch Hitze, Unwetter, Hochwasser zu schützen?  N= 488</vt:lpstr>
      <vt:lpstr>Kommentare nach Oberkategorien sortiert: Welche der folgenden Maßnahmen haben Sie persönlich ergriffen, um sich vor Schäden und Beeinträchtigungen durch Hitze, Unwetter, Hochwasser zu schützen?</vt:lpstr>
      <vt:lpstr>Was sollte Ihre Gemeinde/Stadt aus Ihrer Sicht für die Klimaanpassung tun?  N= 492</vt:lpstr>
      <vt:lpstr>Kommentare nach Oberkategorien sortiert: Was sollte Ihre Gemeinde/Stadt aus Ihrer Sicht für die Klimaanpassung tun?  N= 492</vt:lpstr>
      <vt:lpstr>Kommentare nach Oberkategorien sortiert: Was möchten Sie uns sonst noch mitteilen?   N= 157</vt:lpstr>
      <vt:lpstr>Auswertung nach Kommunen: Was möchten Sie uns sonst noch mitteilen?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Auswertung Umfrage Klimaanpassung</dc:title>
  <dc:creator>Bahner, Elisabeth (KVMYK)</dc:creator>
  <cp:lastModifiedBy>Bahner, Elisabeth (KVMYK)</cp:lastModifiedBy>
  <cp:revision>158</cp:revision>
  <dcterms:created xsi:type="dcterms:W3CDTF">2025-04-22T11:15:49Z</dcterms:created>
  <dcterms:modified xsi:type="dcterms:W3CDTF">2025-05-14T07:07:31Z</dcterms:modified>
</cp:coreProperties>
</file>